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77" r:id="rId2"/>
    <p:sldId id="379" r:id="rId3"/>
    <p:sldId id="378" r:id="rId4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00"/>
    <a:srgbClr val="F2B800"/>
    <a:srgbClr val="C9C9FF"/>
    <a:srgbClr val="6161FF"/>
    <a:srgbClr val="0000F2"/>
    <a:srgbClr val="00008E"/>
    <a:srgbClr val="00003E"/>
    <a:srgbClr val="CC9900"/>
    <a:srgbClr val="FF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874" autoAdjust="0"/>
  </p:normalViewPr>
  <p:slideViewPr>
    <p:cSldViewPr>
      <p:cViewPr>
        <p:scale>
          <a:sx n="93" d="100"/>
          <a:sy n="93" d="100"/>
        </p:scale>
        <p:origin x="-211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28079-373F-4B89-93F6-6E0A09B6A076}" type="datetimeFigureOut">
              <a:rPr lang="de-DE" smtClean="0"/>
              <a:t>25.03.2015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0545D-5B13-4125-B374-4AC1812F43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85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2AF4E-5F27-4AA0-9E0B-58D8623888CF}" type="datetimeFigureOut">
              <a:rPr lang="de-DE" smtClean="0"/>
              <a:t>25.03.2015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D6A6-8BA1-4A83-AD41-42E2EFFB38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08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ED6A6-8BA1-4A83-AD41-42E2EFFB38A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9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1093088" y="2190343"/>
            <a:ext cx="746069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asc</a:t>
            </a:r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(s Cluster Workshop </a:t>
            </a:r>
            <a:r>
              <a:rPr lang="de-DE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Vehicle</a:t>
            </a:r>
            <a:r>
              <a:rPr lang="de-DE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Physics</a:t>
            </a:r>
            <a:endParaRPr lang="de-DE" sz="2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“Physics-Based</a:t>
            </a:r>
            <a:r>
              <a:rPr lang="en-US" sz="3600" b="1" baseline="0" dirty="0" smtClean="0">
                <a:solidFill>
                  <a:schemeClr val="accent1"/>
                </a:solidFill>
              </a:rPr>
              <a:t> Product Optimization</a:t>
            </a:r>
            <a:r>
              <a:rPr lang="en-US" sz="3600" b="1" dirty="0" smtClean="0">
                <a:solidFill>
                  <a:schemeClr val="accent1"/>
                </a:solidFill>
              </a:rPr>
              <a:t>"</a:t>
            </a:r>
            <a:endParaRPr lang="de-DE" sz="3600" dirty="0">
              <a:solidFill>
                <a:schemeClr val="accent1"/>
              </a:solidFill>
            </a:endParaRPr>
          </a:p>
          <a:p>
            <a:pPr algn="ctr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Business Park Leinfelden-Echterdingen</a:t>
            </a:r>
          </a:p>
          <a:p>
            <a:pPr algn="ctr"/>
            <a:r>
              <a:rPr lang="de-DE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 12,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 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 9:00 |  Auditorium</a:t>
            </a:r>
          </a:p>
          <a:p>
            <a:pPr algn="ctr"/>
            <a:endParaRPr lang="de-DE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1043608" y="3944377"/>
            <a:ext cx="648072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Appetizers 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cover one or more of the following topics: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stationary / non-stationary flows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laminar / turbulent flows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incompressible / compressible flows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flows with heat transfer /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flows with chemical reactions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multiphase Flows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fuid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-structure interaction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multiphysics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… or related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1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  <a:p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Project Appetizers will be accepted until April 30,</a:t>
            </a:r>
            <a:r>
              <a:rPr lang="en-US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2015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331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feld 198"/>
          <p:cNvSpPr txBox="1"/>
          <p:nvPr userDrawn="1"/>
        </p:nvSpPr>
        <p:spPr>
          <a:xfrm>
            <a:off x="6012160" y="4275093"/>
            <a:ext cx="2808312" cy="9541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0" dirty="0" err="1" smtClean="0">
                <a:solidFill>
                  <a:schemeClr val="bg1"/>
                </a:solidFill>
              </a:rPr>
              <a:t>Please</a:t>
            </a:r>
            <a:r>
              <a:rPr lang="de-DE" sz="1400" b="0" dirty="0" smtClean="0">
                <a:solidFill>
                  <a:schemeClr val="bg1"/>
                </a:solidFill>
              </a:rPr>
              <a:t> send</a:t>
            </a:r>
            <a:r>
              <a:rPr lang="de-DE" sz="1400" b="0" baseline="0" dirty="0" smtClean="0">
                <a:solidFill>
                  <a:schemeClr val="bg1"/>
                </a:solidFill>
              </a:rPr>
              <a:t>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your</a:t>
            </a:r>
            <a:r>
              <a:rPr lang="de-DE" sz="1400" b="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1400" b="0" dirty="0" smtClean="0">
                <a:solidFill>
                  <a:schemeClr val="bg1"/>
                </a:solidFill>
              </a:rPr>
              <a:t>Project Appetizer </a:t>
            </a:r>
            <a:r>
              <a:rPr lang="de-DE" sz="1400" b="0" dirty="0" err="1" smtClean="0">
                <a:solidFill>
                  <a:schemeClr val="bg1"/>
                </a:solidFill>
              </a:rPr>
              <a:t>to</a:t>
            </a:r>
            <a:endParaRPr lang="de-DE" sz="1400" b="0" dirty="0" smtClean="0">
              <a:solidFill>
                <a:schemeClr val="bg1"/>
              </a:solidFill>
            </a:endParaRPr>
          </a:p>
          <a:p>
            <a:pPr algn="ctr"/>
            <a:r>
              <a:rPr lang="de-DE" sz="1400" b="0" dirty="0" smtClean="0">
                <a:solidFill>
                  <a:schemeClr val="bg1"/>
                </a:solidFill>
              </a:rPr>
              <a:t>alexander.walser@asc-s.de</a:t>
            </a:r>
          </a:p>
          <a:p>
            <a:pPr algn="ctr"/>
            <a:r>
              <a:rPr lang="de-DE" sz="1400" b="0" dirty="0" err="1" smtClean="0">
                <a:solidFill>
                  <a:schemeClr val="bg1"/>
                </a:solidFill>
              </a:rPr>
              <a:t>by</a:t>
            </a:r>
            <a:r>
              <a:rPr lang="de-DE" sz="1400" b="0" baseline="0" dirty="0" smtClean="0">
                <a:solidFill>
                  <a:schemeClr val="bg1"/>
                </a:solidFill>
              </a:rPr>
              <a:t> April 30, 2015 at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the</a:t>
            </a:r>
            <a:r>
              <a:rPr lang="de-DE" sz="1400" b="0" baseline="0" dirty="0" smtClean="0">
                <a:solidFill>
                  <a:schemeClr val="bg1"/>
                </a:solidFill>
              </a:rPr>
              <a:t> </a:t>
            </a:r>
            <a:r>
              <a:rPr lang="de-DE" sz="1400" b="0" baseline="0" dirty="0" err="1" smtClean="0">
                <a:solidFill>
                  <a:schemeClr val="bg1"/>
                </a:solidFill>
              </a:rPr>
              <a:t>latest</a:t>
            </a:r>
            <a:r>
              <a:rPr lang="de-DE" sz="1400" b="0" baseline="0" dirty="0" smtClean="0">
                <a:solidFill>
                  <a:schemeClr val="bg1"/>
                </a:solidFill>
              </a:rPr>
              <a:t>.</a:t>
            </a:r>
            <a:r>
              <a:rPr lang="de-DE" sz="1400" b="0" dirty="0" smtClean="0">
                <a:solidFill>
                  <a:schemeClr val="bg1"/>
                </a:solidFill>
              </a:rPr>
              <a:t> </a:t>
            </a:r>
            <a:endParaRPr lang="de-DE" sz="1400" b="0" dirty="0">
              <a:solidFill>
                <a:schemeClr val="bg1"/>
              </a:solidFill>
            </a:endParaRPr>
          </a:p>
        </p:txBody>
      </p:sp>
      <p:sp>
        <p:nvSpPr>
          <p:cNvPr id="200" name="Textfeld 199"/>
          <p:cNvSpPr txBox="1"/>
          <p:nvPr userDrawn="1"/>
        </p:nvSpPr>
        <p:spPr>
          <a:xfrm>
            <a:off x="6084168" y="5293657"/>
            <a:ext cx="257474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smtClean="0"/>
              <a:t>Automotive Simulation Center Stuttgart e.V</a:t>
            </a:r>
            <a:r>
              <a:rPr lang="de-DE" sz="1000" dirty="0"/>
              <a:t>.</a:t>
            </a:r>
            <a:endParaRPr lang="de-DE" sz="1000" dirty="0" smtClean="0"/>
          </a:p>
          <a:p>
            <a:pPr algn="ctr"/>
            <a:r>
              <a:rPr lang="de-DE" sz="1000" dirty="0" smtClean="0"/>
              <a:t>Nobelstraße 15  |  70569 Stuttgart</a:t>
            </a:r>
          </a:p>
          <a:p>
            <a:pPr algn="ctr"/>
            <a:r>
              <a:rPr lang="de-DE" sz="1000" dirty="0" smtClean="0"/>
              <a:t>Phone: +49 (0) 711 699 659 – 0</a:t>
            </a:r>
          </a:p>
          <a:p>
            <a:pPr algn="ctr"/>
            <a:endParaRPr lang="de-DE" sz="500" dirty="0" smtClean="0"/>
          </a:p>
          <a:p>
            <a:pPr algn="ctr"/>
            <a:r>
              <a:rPr lang="de-DE" sz="1000" dirty="0" err="1" smtClean="0"/>
              <a:t>Contact</a:t>
            </a:r>
            <a:r>
              <a:rPr lang="de-DE" sz="1000" baseline="0" dirty="0" smtClean="0"/>
              <a:t> Person</a:t>
            </a:r>
            <a:r>
              <a:rPr lang="de-DE" sz="1000" dirty="0" smtClean="0"/>
              <a:t>: Dipl.-Ing. Alexander F. Walser</a:t>
            </a:r>
          </a:p>
          <a:p>
            <a:pPr algn="ctr"/>
            <a:r>
              <a:rPr lang="de-DE" sz="1000" dirty="0" smtClean="0"/>
              <a:t>General Manager </a:t>
            </a:r>
            <a:r>
              <a:rPr lang="de-DE" sz="1000" dirty="0" err="1" smtClean="0"/>
              <a:t>asc</a:t>
            </a:r>
            <a:r>
              <a:rPr lang="de-DE" sz="1000" dirty="0" smtClean="0"/>
              <a:t>(s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488714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79512" y="6464369"/>
            <a:ext cx="465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DBF6FEA5-5FAE-4AD4-BCAE-2E61B0092A90}" type="slidenum">
              <a:rPr lang="de-DE" sz="1200" b="0" smtClean="0">
                <a:solidFill>
                  <a:schemeClr val="bg1"/>
                </a:solidFill>
              </a:rPr>
              <a:pPr algn="ctr"/>
              <a:t>‹Nr.›</a:t>
            </a:fld>
            <a:endParaRPr lang="de-DE" sz="1100" b="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856360" y="6479758"/>
            <a:ext cx="1721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100" b="1" baseline="0" dirty="0" smtClean="0">
                <a:solidFill>
                  <a:schemeClr val="bg1"/>
                </a:solidFill>
              </a:rPr>
              <a:t>Cluster 3 – </a:t>
            </a:r>
            <a:r>
              <a:rPr lang="de-DE" sz="1100" b="1" baseline="0" dirty="0" err="1" smtClean="0">
                <a:solidFill>
                  <a:schemeClr val="bg1"/>
                </a:solidFill>
              </a:rPr>
              <a:t>Vehicle</a:t>
            </a:r>
            <a:r>
              <a:rPr lang="de-DE" sz="1100" b="1" baseline="0" dirty="0" smtClean="0">
                <a:solidFill>
                  <a:schemeClr val="bg1"/>
                </a:solidFill>
              </a:rPr>
              <a:t> </a:t>
            </a:r>
            <a:r>
              <a:rPr lang="de-DE" sz="1100" b="1" baseline="0" dirty="0" err="1" smtClean="0">
                <a:solidFill>
                  <a:schemeClr val="bg1"/>
                </a:solidFill>
              </a:rPr>
              <a:t>Physics</a:t>
            </a:r>
            <a:endParaRPr lang="de-DE" sz="1100" b="1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1728191" y="231031"/>
            <a:ext cx="810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PROJECT APPETIZER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6266"/>
            <a:ext cx="600595" cy="6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2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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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n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372621"/>
              </p:ext>
            </p:extLst>
          </p:nvPr>
        </p:nvGraphicFramePr>
        <p:xfrm>
          <a:off x="899592" y="877825"/>
          <a:ext cx="7992888" cy="531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544616"/>
              </a:tblGrid>
              <a:tr h="5712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Titel</a:t>
                      </a:r>
                      <a:r>
                        <a:rPr lang="de-DE" sz="16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/ </a:t>
                      </a:r>
                      <a:r>
                        <a:rPr lang="de-DE" sz="1600" b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Acronym</a:t>
                      </a: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Company / Institution:</a:t>
                      </a:r>
                      <a:endParaRPr lang="de-DE" sz="16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47589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1.1.  Motivation / Challenge: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82298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Contact</a:t>
                      </a: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Person: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John </a:t>
                      </a: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Doe</a:t>
                      </a:r>
                      <a:endParaRPr lang="de-DE" sz="1050" b="1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Potential </a:t>
                      </a:r>
                      <a:r>
                        <a:rPr lang="de-DE" sz="1050" b="1" u="non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partners</a:t>
                      </a:r>
                      <a:r>
                        <a:rPr lang="de-DE" sz="1050" b="1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*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company</a:t>
                      </a: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A, </a:t>
                      </a:r>
                      <a:r>
                        <a:rPr lang="de-DE" sz="1050" b="1" u="none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institution</a:t>
                      </a:r>
                      <a:r>
                        <a:rPr lang="de-DE" sz="1050" b="1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B</a:t>
                      </a:r>
                      <a:endParaRPr lang="de-DE" sz="1050" b="1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defRPr/>
                      </a:pPr>
                      <a:endParaRPr lang="de-DE" sz="1000" b="1" u="sng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  <a:defRPr/>
                      </a:pPr>
                      <a:r>
                        <a:rPr lang="de-DE" sz="105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Funding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project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yes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/ </a:t>
                      </a:r>
                      <a:r>
                        <a:rPr lang="de-DE" sz="105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no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  <a:defRPr/>
                      </a:pP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Industrial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050" b="1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project</a:t>
                      </a:r>
                      <a:r>
                        <a:rPr lang="de-DE" sz="105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</a:t>
                      </a:r>
                      <a:r>
                        <a:rPr lang="de-DE" sz="105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 </a:t>
                      </a:r>
                      <a:r>
                        <a:rPr lang="de-DE" sz="105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yes</a:t>
                      </a:r>
                      <a:r>
                        <a:rPr lang="de-DE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/ </a:t>
                      </a:r>
                      <a:r>
                        <a:rPr lang="de-DE" sz="105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no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tabLst>
                          <a:tab pos="1703388" algn="l"/>
                        </a:tabLst>
                      </a:pPr>
                      <a:endParaRPr lang="de-DE" sz="1050" dirty="0" smtClean="0"/>
                    </a:p>
                    <a:p>
                      <a:pPr>
                        <a:tabLst/>
                      </a:pPr>
                      <a:r>
                        <a:rPr lang="de-DE" sz="1050" b="1" dirty="0" smtClean="0"/>
                        <a:t>Project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err="1" smtClean="0"/>
                        <a:t>duration</a:t>
                      </a:r>
                      <a:r>
                        <a:rPr lang="de-DE" sz="1050" b="1" dirty="0" smtClean="0"/>
                        <a:t> (</a:t>
                      </a:r>
                      <a:r>
                        <a:rPr lang="de-DE" sz="1050" b="1" dirty="0" err="1" smtClean="0"/>
                        <a:t>month</a:t>
                      </a:r>
                      <a:r>
                        <a:rPr lang="de-DE" sz="1050" b="1" dirty="0" smtClean="0"/>
                        <a:t>)*:  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xx</a:t>
                      </a:r>
                      <a:endParaRPr lang="de-DE" sz="1050" b="1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tabLst>
                          <a:tab pos="1703388" algn="l"/>
                        </a:tabLst>
                      </a:pPr>
                      <a:r>
                        <a:rPr lang="de-DE" sz="1050" b="1" dirty="0" err="1" smtClean="0"/>
                        <a:t>Estimated</a:t>
                      </a:r>
                      <a:r>
                        <a:rPr lang="de-DE" sz="1050" b="1" baseline="0" dirty="0" smtClean="0"/>
                        <a:t> </a:t>
                      </a:r>
                      <a:r>
                        <a:rPr lang="de-DE" sz="1050" b="1" baseline="0" dirty="0" err="1" smtClean="0"/>
                        <a:t>budget</a:t>
                      </a:r>
                      <a:r>
                        <a:rPr lang="de-DE" sz="1050" b="1" dirty="0" smtClean="0"/>
                        <a:t> (T€)*:   </a:t>
                      </a:r>
                      <a:r>
                        <a:rPr lang="de-DE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xxx</a:t>
                      </a:r>
                      <a:endParaRPr lang="de-DE" sz="1050" dirty="0" smtClean="0"/>
                    </a:p>
                    <a:p>
                      <a:endParaRPr lang="de-DE" sz="1050" dirty="0" smtClean="0"/>
                    </a:p>
                    <a:p>
                      <a:r>
                        <a:rPr lang="de-DE" sz="1050" dirty="0" smtClean="0"/>
                        <a:t>*optional </a:t>
                      </a:r>
                      <a:r>
                        <a:rPr lang="de-DE" sz="1050" dirty="0" err="1" smtClean="0"/>
                        <a:t>information</a:t>
                      </a:r>
                      <a:endParaRPr lang="de-D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1.2.  Project</a:t>
                      </a:r>
                      <a:r>
                        <a:rPr lang="de-DE" sz="1400" b="1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Goal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42591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1.3. 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Expected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results</a:t>
                      </a:r>
                      <a:r>
                        <a:rPr lang="de-DE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Text</a:t>
                      </a:r>
                    </a:p>
                  </a:txBody>
                  <a:tcPr/>
                </a:tc>
              </a:tr>
              <a:tr h="822983">
                <a:tc gridSpan="2">
                  <a:txBody>
                    <a:bodyPr/>
                    <a:lstStyle/>
                    <a:p>
                      <a:r>
                        <a:rPr lang="de-DE" sz="1400" b="1" dirty="0" smtClean="0"/>
                        <a:t>1.4 </a:t>
                      </a:r>
                      <a:r>
                        <a:rPr lang="de-DE" sz="1400" b="1" dirty="0" err="1" smtClean="0"/>
                        <a:t>rough</a:t>
                      </a:r>
                      <a:r>
                        <a:rPr lang="de-DE" sz="1400" b="1" dirty="0" smtClean="0"/>
                        <a:t> time </a:t>
                      </a:r>
                      <a:r>
                        <a:rPr lang="de-DE" sz="1400" b="1" dirty="0" err="1" smtClean="0"/>
                        <a:t>schedule</a:t>
                      </a:r>
                      <a:r>
                        <a:rPr lang="de-DE" sz="1400" b="1" dirty="0" smtClean="0"/>
                        <a:t> </a:t>
                      </a:r>
                      <a:endParaRPr lang="de-D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1224316" y="1628800"/>
            <a:ext cx="1835516" cy="1224136"/>
            <a:chOff x="1183569" y="1628800"/>
            <a:chExt cx="1835516" cy="1224136"/>
          </a:xfrm>
        </p:grpSpPr>
        <p:pic>
          <p:nvPicPr>
            <p:cNvPr id="4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3569" y="1628800"/>
              <a:ext cx="1835516" cy="1224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hteck 4"/>
            <p:cNvSpPr/>
            <p:nvPr userDrawn="1"/>
          </p:nvSpPr>
          <p:spPr>
            <a:xfrm rot="19825476">
              <a:off x="1411170" y="2056201"/>
              <a:ext cx="141577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EXAMPLE</a:t>
              </a:r>
              <a:endParaRPr lang="de-DE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endParaRPr>
            </a:p>
          </p:txBody>
        </p:sp>
      </p:grpSp>
      <p:grpSp>
        <p:nvGrpSpPr>
          <p:cNvPr id="6" name="Group 3834"/>
          <p:cNvGrpSpPr>
            <a:grpSpLocks/>
          </p:cNvGrpSpPr>
          <p:nvPr/>
        </p:nvGrpSpPr>
        <p:grpSpPr bwMode="auto">
          <a:xfrm>
            <a:off x="1003351" y="6112740"/>
            <a:ext cx="7716839" cy="85726"/>
            <a:chOff x="1008" y="3807"/>
            <a:chExt cx="4861" cy="54"/>
          </a:xfrm>
        </p:grpSpPr>
        <p:sp>
          <p:nvSpPr>
            <p:cNvPr id="7" name="Rectangle 3424"/>
            <p:cNvSpPr>
              <a:spLocks noChangeArrowheads="1"/>
            </p:cNvSpPr>
            <p:nvPr userDrawn="1"/>
          </p:nvSpPr>
          <p:spPr bwMode="auto">
            <a:xfrm>
              <a:off x="1008" y="3808"/>
              <a:ext cx="36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" name="Rectangle 3425"/>
            <p:cNvSpPr>
              <a:spLocks noChangeArrowheads="1"/>
            </p:cNvSpPr>
            <p:nvPr userDrawn="1"/>
          </p:nvSpPr>
          <p:spPr bwMode="auto">
            <a:xfrm>
              <a:off x="1043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" name="Rectangle 3426"/>
            <p:cNvSpPr>
              <a:spLocks noChangeArrowheads="1"/>
            </p:cNvSpPr>
            <p:nvPr userDrawn="1"/>
          </p:nvSpPr>
          <p:spPr bwMode="auto">
            <a:xfrm>
              <a:off x="1177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" name="Rectangle 3427"/>
            <p:cNvSpPr>
              <a:spLocks noChangeArrowheads="1"/>
            </p:cNvSpPr>
            <p:nvPr userDrawn="1"/>
          </p:nvSpPr>
          <p:spPr bwMode="auto">
            <a:xfrm>
              <a:off x="1311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" name="Rectangle 3428"/>
            <p:cNvSpPr>
              <a:spLocks noChangeArrowheads="1"/>
            </p:cNvSpPr>
            <p:nvPr userDrawn="1"/>
          </p:nvSpPr>
          <p:spPr bwMode="auto">
            <a:xfrm>
              <a:off x="1445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" name="Rectangle 3429"/>
            <p:cNvSpPr>
              <a:spLocks noChangeArrowheads="1"/>
            </p:cNvSpPr>
            <p:nvPr userDrawn="1"/>
          </p:nvSpPr>
          <p:spPr bwMode="auto">
            <a:xfrm>
              <a:off x="1579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" name="Rectangle 3430"/>
            <p:cNvSpPr>
              <a:spLocks noChangeArrowheads="1"/>
            </p:cNvSpPr>
            <p:nvPr userDrawn="1"/>
          </p:nvSpPr>
          <p:spPr bwMode="auto">
            <a:xfrm>
              <a:off x="1713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" name="Rectangle 3431"/>
            <p:cNvSpPr>
              <a:spLocks noChangeArrowheads="1"/>
            </p:cNvSpPr>
            <p:nvPr userDrawn="1"/>
          </p:nvSpPr>
          <p:spPr bwMode="auto">
            <a:xfrm>
              <a:off x="1847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" name="Rectangle 3432"/>
            <p:cNvSpPr>
              <a:spLocks noChangeArrowheads="1"/>
            </p:cNvSpPr>
            <p:nvPr userDrawn="1"/>
          </p:nvSpPr>
          <p:spPr bwMode="auto">
            <a:xfrm>
              <a:off x="1981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" name="Rectangle 3433"/>
            <p:cNvSpPr>
              <a:spLocks noChangeArrowheads="1"/>
            </p:cNvSpPr>
            <p:nvPr userDrawn="1"/>
          </p:nvSpPr>
          <p:spPr bwMode="auto">
            <a:xfrm>
              <a:off x="2115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7" name="Rectangle 3434"/>
            <p:cNvSpPr>
              <a:spLocks noChangeArrowheads="1"/>
            </p:cNvSpPr>
            <p:nvPr userDrawn="1"/>
          </p:nvSpPr>
          <p:spPr bwMode="auto">
            <a:xfrm>
              <a:off x="2249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8" name="Rectangle 3435"/>
            <p:cNvSpPr>
              <a:spLocks noChangeArrowheads="1"/>
            </p:cNvSpPr>
            <p:nvPr userDrawn="1"/>
          </p:nvSpPr>
          <p:spPr bwMode="auto">
            <a:xfrm>
              <a:off x="2383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9" name="Rectangle 3436"/>
            <p:cNvSpPr>
              <a:spLocks noChangeArrowheads="1"/>
            </p:cNvSpPr>
            <p:nvPr userDrawn="1"/>
          </p:nvSpPr>
          <p:spPr bwMode="auto">
            <a:xfrm>
              <a:off x="2516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0" name="Rectangle 3437"/>
            <p:cNvSpPr>
              <a:spLocks noChangeArrowheads="1"/>
            </p:cNvSpPr>
            <p:nvPr userDrawn="1"/>
          </p:nvSpPr>
          <p:spPr bwMode="auto">
            <a:xfrm>
              <a:off x="2650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1" name="Rectangle 3438"/>
            <p:cNvSpPr>
              <a:spLocks noChangeArrowheads="1"/>
            </p:cNvSpPr>
            <p:nvPr userDrawn="1"/>
          </p:nvSpPr>
          <p:spPr bwMode="auto">
            <a:xfrm>
              <a:off x="2784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2" name="Rectangle 3439"/>
            <p:cNvSpPr>
              <a:spLocks noChangeArrowheads="1"/>
            </p:cNvSpPr>
            <p:nvPr userDrawn="1"/>
          </p:nvSpPr>
          <p:spPr bwMode="auto">
            <a:xfrm>
              <a:off x="2918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3" name="Rectangle 3440"/>
            <p:cNvSpPr>
              <a:spLocks noChangeArrowheads="1"/>
            </p:cNvSpPr>
            <p:nvPr userDrawn="1"/>
          </p:nvSpPr>
          <p:spPr bwMode="auto">
            <a:xfrm>
              <a:off x="3052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" name="Rectangle 3441"/>
            <p:cNvSpPr>
              <a:spLocks noChangeArrowheads="1"/>
            </p:cNvSpPr>
            <p:nvPr userDrawn="1"/>
          </p:nvSpPr>
          <p:spPr bwMode="auto">
            <a:xfrm>
              <a:off x="3186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5" name="Rectangle 3442"/>
            <p:cNvSpPr>
              <a:spLocks noChangeArrowheads="1"/>
            </p:cNvSpPr>
            <p:nvPr userDrawn="1"/>
          </p:nvSpPr>
          <p:spPr bwMode="auto">
            <a:xfrm>
              <a:off x="3320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6" name="Rectangle 3443"/>
            <p:cNvSpPr>
              <a:spLocks noChangeArrowheads="1"/>
            </p:cNvSpPr>
            <p:nvPr userDrawn="1"/>
          </p:nvSpPr>
          <p:spPr bwMode="auto">
            <a:xfrm>
              <a:off x="3454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7" name="Rectangle 3444"/>
            <p:cNvSpPr>
              <a:spLocks noChangeArrowheads="1"/>
            </p:cNvSpPr>
            <p:nvPr userDrawn="1"/>
          </p:nvSpPr>
          <p:spPr bwMode="auto">
            <a:xfrm>
              <a:off x="3588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" name="Rectangle 3445"/>
            <p:cNvSpPr>
              <a:spLocks noChangeArrowheads="1"/>
            </p:cNvSpPr>
            <p:nvPr userDrawn="1"/>
          </p:nvSpPr>
          <p:spPr bwMode="auto">
            <a:xfrm>
              <a:off x="3722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9" name="Rectangle 3446"/>
            <p:cNvSpPr>
              <a:spLocks noChangeArrowheads="1"/>
            </p:cNvSpPr>
            <p:nvPr userDrawn="1"/>
          </p:nvSpPr>
          <p:spPr bwMode="auto">
            <a:xfrm>
              <a:off x="3856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0" name="Rectangle 3447"/>
            <p:cNvSpPr>
              <a:spLocks noChangeArrowheads="1"/>
            </p:cNvSpPr>
            <p:nvPr userDrawn="1"/>
          </p:nvSpPr>
          <p:spPr bwMode="auto">
            <a:xfrm>
              <a:off x="3990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1" name="Rectangle 3448"/>
            <p:cNvSpPr>
              <a:spLocks noChangeArrowheads="1"/>
            </p:cNvSpPr>
            <p:nvPr userDrawn="1"/>
          </p:nvSpPr>
          <p:spPr bwMode="auto">
            <a:xfrm>
              <a:off x="4124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2" name="Rectangle 3449"/>
            <p:cNvSpPr>
              <a:spLocks noChangeArrowheads="1"/>
            </p:cNvSpPr>
            <p:nvPr userDrawn="1"/>
          </p:nvSpPr>
          <p:spPr bwMode="auto">
            <a:xfrm>
              <a:off x="4258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3" name="Rectangle 3450"/>
            <p:cNvSpPr>
              <a:spLocks noChangeArrowheads="1"/>
            </p:cNvSpPr>
            <p:nvPr userDrawn="1"/>
          </p:nvSpPr>
          <p:spPr bwMode="auto">
            <a:xfrm>
              <a:off x="4392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" name="Rectangle 3451"/>
            <p:cNvSpPr>
              <a:spLocks noChangeArrowheads="1"/>
            </p:cNvSpPr>
            <p:nvPr userDrawn="1"/>
          </p:nvSpPr>
          <p:spPr bwMode="auto">
            <a:xfrm>
              <a:off x="4525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5" name="Rectangle 3452"/>
            <p:cNvSpPr>
              <a:spLocks noChangeArrowheads="1"/>
            </p:cNvSpPr>
            <p:nvPr userDrawn="1"/>
          </p:nvSpPr>
          <p:spPr bwMode="auto">
            <a:xfrm>
              <a:off x="4659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6" name="Rectangle 3453"/>
            <p:cNvSpPr>
              <a:spLocks noChangeArrowheads="1"/>
            </p:cNvSpPr>
            <p:nvPr userDrawn="1"/>
          </p:nvSpPr>
          <p:spPr bwMode="auto">
            <a:xfrm>
              <a:off x="4793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7" name="Rectangle 3454"/>
            <p:cNvSpPr>
              <a:spLocks noChangeArrowheads="1"/>
            </p:cNvSpPr>
            <p:nvPr userDrawn="1"/>
          </p:nvSpPr>
          <p:spPr bwMode="auto">
            <a:xfrm>
              <a:off x="4927" y="3808"/>
              <a:ext cx="135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8" name="Rectangle 3455"/>
            <p:cNvSpPr>
              <a:spLocks noChangeArrowheads="1"/>
            </p:cNvSpPr>
            <p:nvPr userDrawn="1"/>
          </p:nvSpPr>
          <p:spPr bwMode="auto">
            <a:xfrm>
              <a:off x="5061" y="3808"/>
              <a:ext cx="139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9" name="Rectangle 3456"/>
            <p:cNvSpPr>
              <a:spLocks noChangeArrowheads="1"/>
            </p:cNvSpPr>
            <p:nvPr userDrawn="1"/>
          </p:nvSpPr>
          <p:spPr bwMode="auto">
            <a:xfrm>
              <a:off x="5200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0" name="Rectangle 3457"/>
            <p:cNvSpPr>
              <a:spLocks noChangeArrowheads="1"/>
            </p:cNvSpPr>
            <p:nvPr userDrawn="1"/>
          </p:nvSpPr>
          <p:spPr bwMode="auto">
            <a:xfrm>
              <a:off x="5334" y="3808"/>
              <a:ext cx="134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" name="Rectangle 3458"/>
            <p:cNvSpPr>
              <a:spLocks noChangeArrowheads="1"/>
            </p:cNvSpPr>
            <p:nvPr userDrawn="1"/>
          </p:nvSpPr>
          <p:spPr bwMode="auto">
            <a:xfrm>
              <a:off x="5468" y="3808"/>
              <a:ext cx="134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2" name="Rectangle 3459"/>
            <p:cNvSpPr>
              <a:spLocks noChangeArrowheads="1"/>
            </p:cNvSpPr>
            <p:nvPr userDrawn="1"/>
          </p:nvSpPr>
          <p:spPr bwMode="auto">
            <a:xfrm>
              <a:off x="5601" y="3808"/>
              <a:ext cx="135" cy="52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3" name="Rectangle 3460"/>
            <p:cNvSpPr>
              <a:spLocks noChangeArrowheads="1"/>
            </p:cNvSpPr>
            <p:nvPr userDrawn="1"/>
          </p:nvSpPr>
          <p:spPr bwMode="auto">
            <a:xfrm>
              <a:off x="5735" y="3808"/>
              <a:ext cx="133" cy="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4" name="Rectangle 3491"/>
            <p:cNvSpPr>
              <a:spLocks noChangeArrowheads="1"/>
            </p:cNvSpPr>
            <p:nvPr userDrawn="1"/>
          </p:nvSpPr>
          <p:spPr bwMode="auto">
            <a:xfrm>
              <a:off x="104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5" name="Rectangle 3492"/>
            <p:cNvSpPr>
              <a:spLocks noChangeArrowheads="1"/>
            </p:cNvSpPr>
            <p:nvPr userDrawn="1"/>
          </p:nvSpPr>
          <p:spPr bwMode="auto">
            <a:xfrm>
              <a:off x="118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6" name="Rectangle 3493"/>
            <p:cNvSpPr>
              <a:spLocks noChangeArrowheads="1"/>
            </p:cNvSpPr>
            <p:nvPr userDrawn="1"/>
          </p:nvSpPr>
          <p:spPr bwMode="auto">
            <a:xfrm>
              <a:off x="131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7" name="Rectangle 3494"/>
            <p:cNvSpPr>
              <a:spLocks noChangeArrowheads="1"/>
            </p:cNvSpPr>
            <p:nvPr userDrawn="1"/>
          </p:nvSpPr>
          <p:spPr bwMode="auto">
            <a:xfrm>
              <a:off x="145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8" name="Rectangle 3495"/>
            <p:cNvSpPr>
              <a:spLocks noChangeArrowheads="1"/>
            </p:cNvSpPr>
            <p:nvPr userDrawn="1"/>
          </p:nvSpPr>
          <p:spPr bwMode="auto">
            <a:xfrm>
              <a:off x="158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49" name="Rectangle 3496"/>
            <p:cNvSpPr>
              <a:spLocks noChangeArrowheads="1"/>
            </p:cNvSpPr>
            <p:nvPr userDrawn="1"/>
          </p:nvSpPr>
          <p:spPr bwMode="auto">
            <a:xfrm>
              <a:off x="171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0" name="Rectangle 3497"/>
            <p:cNvSpPr>
              <a:spLocks noChangeArrowheads="1"/>
            </p:cNvSpPr>
            <p:nvPr userDrawn="1"/>
          </p:nvSpPr>
          <p:spPr bwMode="auto">
            <a:xfrm>
              <a:off x="185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1" name="Rectangle 3498"/>
            <p:cNvSpPr>
              <a:spLocks noChangeArrowheads="1"/>
            </p:cNvSpPr>
            <p:nvPr userDrawn="1"/>
          </p:nvSpPr>
          <p:spPr bwMode="auto">
            <a:xfrm>
              <a:off x="198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2" name="Rectangle 3499"/>
            <p:cNvSpPr>
              <a:spLocks noChangeArrowheads="1"/>
            </p:cNvSpPr>
            <p:nvPr userDrawn="1"/>
          </p:nvSpPr>
          <p:spPr bwMode="auto">
            <a:xfrm>
              <a:off x="212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09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3" name="Rectangle 3500"/>
            <p:cNvSpPr>
              <a:spLocks noChangeArrowheads="1"/>
            </p:cNvSpPr>
            <p:nvPr userDrawn="1"/>
          </p:nvSpPr>
          <p:spPr bwMode="auto">
            <a:xfrm>
              <a:off x="225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4" name="Rectangle 3501"/>
            <p:cNvSpPr>
              <a:spLocks noChangeArrowheads="1"/>
            </p:cNvSpPr>
            <p:nvPr userDrawn="1"/>
          </p:nvSpPr>
          <p:spPr bwMode="auto">
            <a:xfrm>
              <a:off x="238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5" name="Rectangle 3502"/>
            <p:cNvSpPr>
              <a:spLocks noChangeArrowheads="1"/>
            </p:cNvSpPr>
            <p:nvPr userDrawn="1"/>
          </p:nvSpPr>
          <p:spPr bwMode="auto">
            <a:xfrm>
              <a:off x="252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6" name="Rectangle 3503"/>
            <p:cNvSpPr>
              <a:spLocks noChangeArrowheads="1"/>
            </p:cNvSpPr>
            <p:nvPr userDrawn="1"/>
          </p:nvSpPr>
          <p:spPr bwMode="auto">
            <a:xfrm>
              <a:off x="265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7" name="Rectangle 3504"/>
            <p:cNvSpPr>
              <a:spLocks noChangeArrowheads="1"/>
            </p:cNvSpPr>
            <p:nvPr userDrawn="1"/>
          </p:nvSpPr>
          <p:spPr bwMode="auto">
            <a:xfrm>
              <a:off x="279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8" name="Rectangle 3505"/>
            <p:cNvSpPr>
              <a:spLocks noChangeArrowheads="1"/>
            </p:cNvSpPr>
            <p:nvPr userDrawn="1"/>
          </p:nvSpPr>
          <p:spPr bwMode="auto">
            <a:xfrm>
              <a:off x="292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59" name="Rectangle 3506"/>
            <p:cNvSpPr>
              <a:spLocks noChangeArrowheads="1"/>
            </p:cNvSpPr>
            <p:nvPr userDrawn="1"/>
          </p:nvSpPr>
          <p:spPr bwMode="auto">
            <a:xfrm>
              <a:off x="3058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0" name="Rectangle 3507"/>
            <p:cNvSpPr>
              <a:spLocks noChangeArrowheads="1"/>
            </p:cNvSpPr>
            <p:nvPr userDrawn="1"/>
          </p:nvSpPr>
          <p:spPr bwMode="auto">
            <a:xfrm>
              <a:off x="3192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1" name="Rectangle 3508"/>
            <p:cNvSpPr>
              <a:spLocks noChangeArrowheads="1"/>
            </p:cNvSpPr>
            <p:nvPr userDrawn="1"/>
          </p:nvSpPr>
          <p:spPr bwMode="auto">
            <a:xfrm>
              <a:off x="3326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2" name="Rectangle 3509"/>
            <p:cNvSpPr>
              <a:spLocks noChangeArrowheads="1"/>
            </p:cNvSpPr>
            <p:nvPr userDrawn="1"/>
          </p:nvSpPr>
          <p:spPr bwMode="auto">
            <a:xfrm>
              <a:off x="3460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19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3" name="Rectangle 3510"/>
            <p:cNvSpPr>
              <a:spLocks noChangeArrowheads="1"/>
            </p:cNvSpPr>
            <p:nvPr userDrawn="1"/>
          </p:nvSpPr>
          <p:spPr bwMode="auto">
            <a:xfrm>
              <a:off x="3594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4" name="Rectangle 3511"/>
            <p:cNvSpPr>
              <a:spLocks noChangeArrowheads="1"/>
            </p:cNvSpPr>
            <p:nvPr userDrawn="1"/>
          </p:nvSpPr>
          <p:spPr bwMode="auto">
            <a:xfrm>
              <a:off x="372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5" name="Rectangle 3512"/>
            <p:cNvSpPr>
              <a:spLocks noChangeArrowheads="1"/>
            </p:cNvSpPr>
            <p:nvPr userDrawn="1"/>
          </p:nvSpPr>
          <p:spPr bwMode="auto">
            <a:xfrm>
              <a:off x="386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6" name="Rectangle 3513"/>
            <p:cNvSpPr>
              <a:spLocks noChangeArrowheads="1"/>
            </p:cNvSpPr>
            <p:nvPr userDrawn="1"/>
          </p:nvSpPr>
          <p:spPr bwMode="auto">
            <a:xfrm>
              <a:off x="399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7" name="Rectangle 3514"/>
            <p:cNvSpPr>
              <a:spLocks noChangeArrowheads="1"/>
            </p:cNvSpPr>
            <p:nvPr userDrawn="1"/>
          </p:nvSpPr>
          <p:spPr bwMode="auto">
            <a:xfrm>
              <a:off x="412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8" name="Rectangle 3515"/>
            <p:cNvSpPr>
              <a:spLocks noChangeArrowheads="1"/>
            </p:cNvSpPr>
            <p:nvPr userDrawn="1"/>
          </p:nvSpPr>
          <p:spPr bwMode="auto">
            <a:xfrm>
              <a:off x="426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69" name="Rectangle 3516"/>
            <p:cNvSpPr>
              <a:spLocks noChangeArrowheads="1"/>
            </p:cNvSpPr>
            <p:nvPr userDrawn="1"/>
          </p:nvSpPr>
          <p:spPr bwMode="auto">
            <a:xfrm>
              <a:off x="439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0" name="Rectangle 3517"/>
            <p:cNvSpPr>
              <a:spLocks noChangeArrowheads="1"/>
            </p:cNvSpPr>
            <p:nvPr userDrawn="1"/>
          </p:nvSpPr>
          <p:spPr bwMode="auto">
            <a:xfrm>
              <a:off x="453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27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1" name="Rectangle 3518"/>
            <p:cNvSpPr>
              <a:spLocks noChangeArrowheads="1"/>
            </p:cNvSpPr>
            <p:nvPr userDrawn="1"/>
          </p:nvSpPr>
          <p:spPr bwMode="auto">
            <a:xfrm>
              <a:off x="466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28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2" name="Rectangle 3519"/>
            <p:cNvSpPr>
              <a:spLocks noChangeArrowheads="1"/>
            </p:cNvSpPr>
            <p:nvPr userDrawn="1"/>
          </p:nvSpPr>
          <p:spPr bwMode="auto">
            <a:xfrm>
              <a:off x="479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29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3" name="Rectangle 3520"/>
            <p:cNvSpPr>
              <a:spLocks noChangeArrowheads="1"/>
            </p:cNvSpPr>
            <p:nvPr userDrawn="1"/>
          </p:nvSpPr>
          <p:spPr bwMode="auto">
            <a:xfrm>
              <a:off x="493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30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4" name="Rectangle 3521"/>
            <p:cNvSpPr>
              <a:spLocks noChangeArrowheads="1"/>
            </p:cNvSpPr>
            <p:nvPr userDrawn="1"/>
          </p:nvSpPr>
          <p:spPr bwMode="auto">
            <a:xfrm>
              <a:off x="506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31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5" name="Rectangle 3522"/>
            <p:cNvSpPr>
              <a:spLocks noChangeArrowheads="1"/>
            </p:cNvSpPr>
            <p:nvPr userDrawn="1"/>
          </p:nvSpPr>
          <p:spPr bwMode="auto">
            <a:xfrm>
              <a:off x="5205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32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6" name="Rectangle 3523"/>
            <p:cNvSpPr>
              <a:spLocks noChangeArrowheads="1"/>
            </p:cNvSpPr>
            <p:nvPr userDrawn="1"/>
          </p:nvSpPr>
          <p:spPr bwMode="auto">
            <a:xfrm>
              <a:off x="5339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33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7" name="Rectangle 3524"/>
            <p:cNvSpPr>
              <a:spLocks noChangeArrowheads="1"/>
            </p:cNvSpPr>
            <p:nvPr userDrawn="1"/>
          </p:nvSpPr>
          <p:spPr bwMode="auto">
            <a:xfrm>
              <a:off x="5473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34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8" name="Rectangle 3525"/>
            <p:cNvSpPr>
              <a:spLocks noChangeArrowheads="1"/>
            </p:cNvSpPr>
            <p:nvPr userDrawn="1"/>
          </p:nvSpPr>
          <p:spPr bwMode="auto">
            <a:xfrm>
              <a:off x="5607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35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79" name="Rectangle 3526"/>
            <p:cNvSpPr>
              <a:spLocks noChangeArrowheads="1"/>
            </p:cNvSpPr>
            <p:nvPr userDrawn="1"/>
          </p:nvSpPr>
          <p:spPr bwMode="auto">
            <a:xfrm>
              <a:off x="5741" y="3820"/>
              <a:ext cx="32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400">
                  <a:solidFill>
                    <a:srgbClr val="000000"/>
                  </a:solidFill>
                  <a:latin typeface="Times New Roman" pitchFamily="18" charset="0"/>
                </a:rPr>
                <a:t>36</a:t>
              </a:r>
              <a:endParaRPr lang="de-DE" altLang="de-DE">
                <a:latin typeface="Times New Roman" pitchFamily="18" charset="0"/>
              </a:endParaRPr>
            </a:p>
          </p:txBody>
        </p:sp>
        <p:sp>
          <p:nvSpPr>
            <p:cNvPr id="80" name="Line 3632"/>
            <p:cNvSpPr>
              <a:spLocks noChangeShapeType="1"/>
            </p:cNvSpPr>
            <p:nvPr userDrawn="1"/>
          </p:nvSpPr>
          <p:spPr bwMode="auto">
            <a:xfrm>
              <a:off x="117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1" name="Rectangle 3633"/>
            <p:cNvSpPr>
              <a:spLocks noChangeArrowheads="1"/>
            </p:cNvSpPr>
            <p:nvPr userDrawn="1"/>
          </p:nvSpPr>
          <p:spPr bwMode="auto">
            <a:xfrm>
              <a:off x="117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2" name="Line 3634"/>
            <p:cNvSpPr>
              <a:spLocks noChangeShapeType="1"/>
            </p:cNvSpPr>
            <p:nvPr userDrawn="1"/>
          </p:nvSpPr>
          <p:spPr bwMode="auto">
            <a:xfrm>
              <a:off x="131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3" name="Rectangle 3635"/>
            <p:cNvSpPr>
              <a:spLocks noChangeArrowheads="1"/>
            </p:cNvSpPr>
            <p:nvPr userDrawn="1"/>
          </p:nvSpPr>
          <p:spPr bwMode="auto">
            <a:xfrm>
              <a:off x="1310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4" name="Line 3638"/>
            <p:cNvSpPr>
              <a:spLocks noChangeShapeType="1"/>
            </p:cNvSpPr>
            <p:nvPr userDrawn="1"/>
          </p:nvSpPr>
          <p:spPr bwMode="auto">
            <a:xfrm>
              <a:off x="211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5" name="Rectangle 3639"/>
            <p:cNvSpPr>
              <a:spLocks noChangeArrowheads="1"/>
            </p:cNvSpPr>
            <p:nvPr userDrawn="1"/>
          </p:nvSpPr>
          <p:spPr bwMode="auto">
            <a:xfrm>
              <a:off x="2113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6" name="Line 3640"/>
            <p:cNvSpPr>
              <a:spLocks noChangeShapeType="1"/>
            </p:cNvSpPr>
            <p:nvPr userDrawn="1"/>
          </p:nvSpPr>
          <p:spPr bwMode="auto">
            <a:xfrm>
              <a:off x="224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7" name="Rectangle 3641"/>
            <p:cNvSpPr>
              <a:spLocks noChangeArrowheads="1"/>
            </p:cNvSpPr>
            <p:nvPr userDrawn="1"/>
          </p:nvSpPr>
          <p:spPr bwMode="auto">
            <a:xfrm>
              <a:off x="2247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8" name="Line 3644"/>
            <p:cNvSpPr>
              <a:spLocks noChangeShapeType="1"/>
            </p:cNvSpPr>
            <p:nvPr userDrawn="1"/>
          </p:nvSpPr>
          <p:spPr bwMode="auto">
            <a:xfrm>
              <a:off x="305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89" name="Rectangle 3645"/>
            <p:cNvSpPr>
              <a:spLocks noChangeArrowheads="1"/>
            </p:cNvSpPr>
            <p:nvPr userDrawn="1"/>
          </p:nvSpPr>
          <p:spPr bwMode="auto">
            <a:xfrm>
              <a:off x="305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0" name="Line 3646"/>
            <p:cNvSpPr>
              <a:spLocks noChangeShapeType="1"/>
            </p:cNvSpPr>
            <p:nvPr userDrawn="1"/>
          </p:nvSpPr>
          <p:spPr bwMode="auto">
            <a:xfrm>
              <a:off x="318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1" name="Rectangle 3647"/>
            <p:cNvSpPr>
              <a:spLocks noChangeArrowheads="1"/>
            </p:cNvSpPr>
            <p:nvPr userDrawn="1"/>
          </p:nvSpPr>
          <p:spPr bwMode="auto">
            <a:xfrm>
              <a:off x="318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2" name="Line 3650"/>
            <p:cNvSpPr>
              <a:spLocks noChangeShapeType="1"/>
            </p:cNvSpPr>
            <p:nvPr userDrawn="1"/>
          </p:nvSpPr>
          <p:spPr bwMode="auto">
            <a:xfrm>
              <a:off x="372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3" name="Rectangle 3651"/>
            <p:cNvSpPr>
              <a:spLocks noChangeArrowheads="1"/>
            </p:cNvSpPr>
            <p:nvPr userDrawn="1"/>
          </p:nvSpPr>
          <p:spPr bwMode="auto">
            <a:xfrm>
              <a:off x="372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4" name="Line 3652"/>
            <p:cNvSpPr>
              <a:spLocks noChangeShapeType="1"/>
            </p:cNvSpPr>
            <p:nvPr userDrawn="1"/>
          </p:nvSpPr>
          <p:spPr bwMode="auto">
            <a:xfrm>
              <a:off x="385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5" name="Rectangle 3653"/>
            <p:cNvSpPr>
              <a:spLocks noChangeArrowheads="1"/>
            </p:cNvSpPr>
            <p:nvPr userDrawn="1"/>
          </p:nvSpPr>
          <p:spPr bwMode="auto">
            <a:xfrm>
              <a:off x="385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6" name="Line 3662"/>
            <p:cNvSpPr>
              <a:spLocks noChangeShapeType="1"/>
            </p:cNvSpPr>
            <p:nvPr userDrawn="1"/>
          </p:nvSpPr>
          <p:spPr bwMode="auto">
            <a:xfrm>
              <a:off x="573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7" name="Rectangle 3663"/>
            <p:cNvSpPr>
              <a:spLocks noChangeArrowheads="1"/>
            </p:cNvSpPr>
            <p:nvPr userDrawn="1"/>
          </p:nvSpPr>
          <p:spPr bwMode="auto">
            <a:xfrm>
              <a:off x="573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98" name="Line 3664"/>
            <p:cNvSpPr>
              <a:spLocks noChangeShapeType="1"/>
            </p:cNvSpPr>
            <p:nvPr userDrawn="1"/>
          </p:nvSpPr>
          <p:spPr bwMode="auto">
            <a:xfrm>
              <a:off x="291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99" name="Rectangle 3665"/>
            <p:cNvSpPr>
              <a:spLocks noChangeArrowheads="1"/>
            </p:cNvSpPr>
            <p:nvPr userDrawn="1"/>
          </p:nvSpPr>
          <p:spPr bwMode="auto">
            <a:xfrm>
              <a:off x="2917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0" name="Line 3666"/>
            <p:cNvSpPr>
              <a:spLocks noChangeShapeType="1"/>
            </p:cNvSpPr>
            <p:nvPr userDrawn="1"/>
          </p:nvSpPr>
          <p:spPr bwMode="auto">
            <a:xfrm>
              <a:off x="1042" y="3807"/>
              <a:ext cx="1" cy="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1" name="Rectangle 3667"/>
            <p:cNvSpPr>
              <a:spLocks noChangeArrowheads="1"/>
            </p:cNvSpPr>
            <p:nvPr userDrawn="1"/>
          </p:nvSpPr>
          <p:spPr bwMode="auto">
            <a:xfrm>
              <a:off x="1042" y="3807"/>
              <a:ext cx="3" cy="5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2" name="Line 3672"/>
            <p:cNvSpPr>
              <a:spLocks noChangeShapeType="1"/>
            </p:cNvSpPr>
            <p:nvPr userDrawn="1"/>
          </p:nvSpPr>
          <p:spPr bwMode="auto">
            <a:xfrm>
              <a:off x="144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3" name="Rectangle 3673"/>
            <p:cNvSpPr>
              <a:spLocks noChangeArrowheads="1"/>
            </p:cNvSpPr>
            <p:nvPr userDrawn="1"/>
          </p:nvSpPr>
          <p:spPr bwMode="auto">
            <a:xfrm>
              <a:off x="1444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" name="Line 3674"/>
            <p:cNvSpPr>
              <a:spLocks noChangeShapeType="1"/>
            </p:cNvSpPr>
            <p:nvPr userDrawn="1"/>
          </p:nvSpPr>
          <p:spPr bwMode="auto">
            <a:xfrm>
              <a:off x="157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5" name="Line 3676"/>
            <p:cNvSpPr>
              <a:spLocks noChangeShapeType="1"/>
            </p:cNvSpPr>
            <p:nvPr userDrawn="1"/>
          </p:nvSpPr>
          <p:spPr bwMode="auto">
            <a:xfrm>
              <a:off x="171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6" name="Rectangle 3677"/>
            <p:cNvSpPr>
              <a:spLocks noChangeArrowheads="1"/>
            </p:cNvSpPr>
            <p:nvPr userDrawn="1"/>
          </p:nvSpPr>
          <p:spPr bwMode="auto">
            <a:xfrm>
              <a:off x="171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7" name="Line 3678"/>
            <p:cNvSpPr>
              <a:spLocks noChangeShapeType="1"/>
            </p:cNvSpPr>
            <p:nvPr userDrawn="1"/>
          </p:nvSpPr>
          <p:spPr bwMode="auto">
            <a:xfrm>
              <a:off x="184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08" name="Rectangle 3679"/>
            <p:cNvSpPr>
              <a:spLocks noChangeArrowheads="1"/>
            </p:cNvSpPr>
            <p:nvPr userDrawn="1"/>
          </p:nvSpPr>
          <p:spPr bwMode="auto">
            <a:xfrm>
              <a:off x="184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9" name="Line 3680"/>
            <p:cNvSpPr>
              <a:spLocks noChangeShapeType="1"/>
            </p:cNvSpPr>
            <p:nvPr userDrawn="1"/>
          </p:nvSpPr>
          <p:spPr bwMode="auto">
            <a:xfrm>
              <a:off x="197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0" name="Rectangle 3681"/>
            <p:cNvSpPr>
              <a:spLocks noChangeArrowheads="1"/>
            </p:cNvSpPr>
            <p:nvPr userDrawn="1"/>
          </p:nvSpPr>
          <p:spPr bwMode="auto">
            <a:xfrm>
              <a:off x="1979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1" name="Line 3686"/>
            <p:cNvSpPr>
              <a:spLocks noChangeShapeType="1"/>
            </p:cNvSpPr>
            <p:nvPr userDrawn="1"/>
          </p:nvSpPr>
          <p:spPr bwMode="auto">
            <a:xfrm>
              <a:off x="2381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2" name="Rectangle 3687"/>
            <p:cNvSpPr>
              <a:spLocks noChangeArrowheads="1"/>
            </p:cNvSpPr>
            <p:nvPr userDrawn="1"/>
          </p:nvSpPr>
          <p:spPr bwMode="auto">
            <a:xfrm>
              <a:off x="2381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3" name="Line 3688"/>
            <p:cNvSpPr>
              <a:spLocks noChangeShapeType="1"/>
            </p:cNvSpPr>
            <p:nvPr userDrawn="1"/>
          </p:nvSpPr>
          <p:spPr bwMode="auto">
            <a:xfrm>
              <a:off x="2515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4" name="Rectangle 3689"/>
            <p:cNvSpPr>
              <a:spLocks noChangeArrowheads="1"/>
            </p:cNvSpPr>
            <p:nvPr userDrawn="1"/>
          </p:nvSpPr>
          <p:spPr bwMode="auto">
            <a:xfrm>
              <a:off x="2515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5" name="Line 3690"/>
            <p:cNvSpPr>
              <a:spLocks noChangeShapeType="1"/>
            </p:cNvSpPr>
            <p:nvPr userDrawn="1"/>
          </p:nvSpPr>
          <p:spPr bwMode="auto">
            <a:xfrm>
              <a:off x="264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6" name="Rectangle 3691"/>
            <p:cNvSpPr>
              <a:spLocks noChangeArrowheads="1"/>
            </p:cNvSpPr>
            <p:nvPr userDrawn="1"/>
          </p:nvSpPr>
          <p:spPr bwMode="auto">
            <a:xfrm>
              <a:off x="2649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7" name="Line 3692"/>
            <p:cNvSpPr>
              <a:spLocks noChangeShapeType="1"/>
            </p:cNvSpPr>
            <p:nvPr userDrawn="1"/>
          </p:nvSpPr>
          <p:spPr bwMode="auto">
            <a:xfrm>
              <a:off x="278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18" name="Rectangle 3693"/>
            <p:cNvSpPr>
              <a:spLocks noChangeArrowheads="1"/>
            </p:cNvSpPr>
            <p:nvPr userDrawn="1"/>
          </p:nvSpPr>
          <p:spPr bwMode="auto">
            <a:xfrm>
              <a:off x="2783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19" name="Line 3698"/>
            <p:cNvSpPr>
              <a:spLocks noChangeShapeType="1"/>
            </p:cNvSpPr>
            <p:nvPr userDrawn="1"/>
          </p:nvSpPr>
          <p:spPr bwMode="auto">
            <a:xfrm>
              <a:off x="3319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0" name="Rectangle 3699"/>
            <p:cNvSpPr>
              <a:spLocks noChangeArrowheads="1"/>
            </p:cNvSpPr>
            <p:nvPr userDrawn="1"/>
          </p:nvSpPr>
          <p:spPr bwMode="auto">
            <a:xfrm>
              <a:off x="3319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1" name="Line 3700"/>
            <p:cNvSpPr>
              <a:spLocks noChangeShapeType="1"/>
            </p:cNvSpPr>
            <p:nvPr userDrawn="1"/>
          </p:nvSpPr>
          <p:spPr bwMode="auto">
            <a:xfrm>
              <a:off x="3453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2" name="Line 3702"/>
            <p:cNvSpPr>
              <a:spLocks noChangeShapeType="1"/>
            </p:cNvSpPr>
            <p:nvPr userDrawn="1"/>
          </p:nvSpPr>
          <p:spPr bwMode="auto">
            <a:xfrm>
              <a:off x="3587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3" name="Rectangle 3703"/>
            <p:cNvSpPr>
              <a:spLocks noChangeArrowheads="1"/>
            </p:cNvSpPr>
            <p:nvPr userDrawn="1"/>
          </p:nvSpPr>
          <p:spPr bwMode="auto">
            <a:xfrm>
              <a:off x="3587" y="3810"/>
              <a:ext cx="2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4" name="Line 3708"/>
            <p:cNvSpPr>
              <a:spLocks noChangeShapeType="1"/>
            </p:cNvSpPr>
            <p:nvPr userDrawn="1"/>
          </p:nvSpPr>
          <p:spPr bwMode="auto">
            <a:xfrm>
              <a:off x="398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5" name="Rectangle 3709"/>
            <p:cNvSpPr>
              <a:spLocks noChangeArrowheads="1"/>
            </p:cNvSpPr>
            <p:nvPr userDrawn="1"/>
          </p:nvSpPr>
          <p:spPr bwMode="auto">
            <a:xfrm>
              <a:off x="398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6" name="Line 3710"/>
            <p:cNvSpPr>
              <a:spLocks noChangeShapeType="1"/>
            </p:cNvSpPr>
            <p:nvPr userDrawn="1"/>
          </p:nvSpPr>
          <p:spPr bwMode="auto">
            <a:xfrm>
              <a:off x="412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7" name="Rectangle 3711"/>
            <p:cNvSpPr>
              <a:spLocks noChangeArrowheads="1"/>
            </p:cNvSpPr>
            <p:nvPr userDrawn="1"/>
          </p:nvSpPr>
          <p:spPr bwMode="auto">
            <a:xfrm>
              <a:off x="412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28" name="Line 3712"/>
            <p:cNvSpPr>
              <a:spLocks noChangeShapeType="1"/>
            </p:cNvSpPr>
            <p:nvPr userDrawn="1"/>
          </p:nvSpPr>
          <p:spPr bwMode="auto">
            <a:xfrm>
              <a:off x="425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29" name="Rectangle 3713"/>
            <p:cNvSpPr>
              <a:spLocks noChangeArrowheads="1"/>
            </p:cNvSpPr>
            <p:nvPr userDrawn="1"/>
          </p:nvSpPr>
          <p:spPr bwMode="auto">
            <a:xfrm>
              <a:off x="425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0" name="Line 3714"/>
            <p:cNvSpPr>
              <a:spLocks noChangeShapeType="1"/>
            </p:cNvSpPr>
            <p:nvPr userDrawn="1"/>
          </p:nvSpPr>
          <p:spPr bwMode="auto">
            <a:xfrm>
              <a:off x="439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1" name="Rectangle 3715"/>
            <p:cNvSpPr>
              <a:spLocks noChangeArrowheads="1"/>
            </p:cNvSpPr>
            <p:nvPr userDrawn="1"/>
          </p:nvSpPr>
          <p:spPr bwMode="auto">
            <a:xfrm>
              <a:off x="439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2" name="Line 3716"/>
            <p:cNvSpPr>
              <a:spLocks noChangeShapeType="1"/>
            </p:cNvSpPr>
            <p:nvPr userDrawn="1"/>
          </p:nvSpPr>
          <p:spPr bwMode="auto">
            <a:xfrm>
              <a:off x="4524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3" name="Rectangle 3717"/>
            <p:cNvSpPr>
              <a:spLocks noChangeArrowheads="1"/>
            </p:cNvSpPr>
            <p:nvPr userDrawn="1"/>
          </p:nvSpPr>
          <p:spPr bwMode="auto">
            <a:xfrm>
              <a:off x="4524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4" name="Line 3718"/>
            <p:cNvSpPr>
              <a:spLocks noChangeShapeType="1"/>
            </p:cNvSpPr>
            <p:nvPr userDrawn="1"/>
          </p:nvSpPr>
          <p:spPr bwMode="auto">
            <a:xfrm>
              <a:off x="465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5" name="Rectangle 3719"/>
            <p:cNvSpPr>
              <a:spLocks noChangeArrowheads="1"/>
            </p:cNvSpPr>
            <p:nvPr userDrawn="1"/>
          </p:nvSpPr>
          <p:spPr bwMode="auto">
            <a:xfrm>
              <a:off x="465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6" name="Line 3720"/>
            <p:cNvSpPr>
              <a:spLocks noChangeShapeType="1"/>
            </p:cNvSpPr>
            <p:nvPr userDrawn="1"/>
          </p:nvSpPr>
          <p:spPr bwMode="auto">
            <a:xfrm>
              <a:off x="479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7" name="Rectangle 3721"/>
            <p:cNvSpPr>
              <a:spLocks noChangeArrowheads="1"/>
            </p:cNvSpPr>
            <p:nvPr userDrawn="1"/>
          </p:nvSpPr>
          <p:spPr bwMode="auto">
            <a:xfrm>
              <a:off x="479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38" name="Line 3722"/>
            <p:cNvSpPr>
              <a:spLocks noChangeShapeType="1"/>
            </p:cNvSpPr>
            <p:nvPr userDrawn="1"/>
          </p:nvSpPr>
          <p:spPr bwMode="auto">
            <a:xfrm>
              <a:off x="492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39" name="Rectangle 3723"/>
            <p:cNvSpPr>
              <a:spLocks noChangeArrowheads="1"/>
            </p:cNvSpPr>
            <p:nvPr userDrawn="1"/>
          </p:nvSpPr>
          <p:spPr bwMode="auto">
            <a:xfrm>
              <a:off x="492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0" name="Line 3724"/>
            <p:cNvSpPr>
              <a:spLocks noChangeShapeType="1"/>
            </p:cNvSpPr>
            <p:nvPr userDrawn="1"/>
          </p:nvSpPr>
          <p:spPr bwMode="auto">
            <a:xfrm>
              <a:off x="506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1" name="Rectangle 3725"/>
            <p:cNvSpPr>
              <a:spLocks noChangeArrowheads="1"/>
            </p:cNvSpPr>
            <p:nvPr userDrawn="1"/>
          </p:nvSpPr>
          <p:spPr bwMode="auto">
            <a:xfrm>
              <a:off x="506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2" name="Line 3726"/>
            <p:cNvSpPr>
              <a:spLocks noChangeShapeType="1"/>
            </p:cNvSpPr>
            <p:nvPr userDrawn="1"/>
          </p:nvSpPr>
          <p:spPr bwMode="auto">
            <a:xfrm>
              <a:off x="5198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3" name="Rectangle 3727"/>
            <p:cNvSpPr>
              <a:spLocks noChangeArrowheads="1"/>
            </p:cNvSpPr>
            <p:nvPr userDrawn="1"/>
          </p:nvSpPr>
          <p:spPr bwMode="auto">
            <a:xfrm>
              <a:off x="5198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4" name="Line 3728"/>
            <p:cNvSpPr>
              <a:spLocks noChangeShapeType="1"/>
            </p:cNvSpPr>
            <p:nvPr userDrawn="1"/>
          </p:nvSpPr>
          <p:spPr bwMode="auto">
            <a:xfrm>
              <a:off x="5332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5" name="Rectangle 3729"/>
            <p:cNvSpPr>
              <a:spLocks noChangeArrowheads="1"/>
            </p:cNvSpPr>
            <p:nvPr userDrawn="1"/>
          </p:nvSpPr>
          <p:spPr bwMode="auto">
            <a:xfrm>
              <a:off x="5332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6" name="Line 3730"/>
            <p:cNvSpPr>
              <a:spLocks noChangeShapeType="1"/>
            </p:cNvSpPr>
            <p:nvPr userDrawn="1"/>
          </p:nvSpPr>
          <p:spPr bwMode="auto">
            <a:xfrm>
              <a:off x="546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7" name="Rectangle 3731"/>
            <p:cNvSpPr>
              <a:spLocks noChangeArrowheads="1"/>
            </p:cNvSpPr>
            <p:nvPr userDrawn="1"/>
          </p:nvSpPr>
          <p:spPr bwMode="auto">
            <a:xfrm>
              <a:off x="546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8" name="Line 3732"/>
            <p:cNvSpPr>
              <a:spLocks noChangeShapeType="1"/>
            </p:cNvSpPr>
            <p:nvPr userDrawn="1"/>
          </p:nvSpPr>
          <p:spPr bwMode="auto">
            <a:xfrm>
              <a:off x="5600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49" name="Rectangle 3733"/>
            <p:cNvSpPr>
              <a:spLocks noChangeArrowheads="1"/>
            </p:cNvSpPr>
            <p:nvPr userDrawn="1"/>
          </p:nvSpPr>
          <p:spPr bwMode="auto">
            <a:xfrm>
              <a:off x="5600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0" name="Line 3734"/>
            <p:cNvSpPr>
              <a:spLocks noChangeShapeType="1"/>
            </p:cNvSpPr>
            <p:nvPr userDrawn="1"/>
          </p:nvSpPr>
          <p:spPr bwMode="auto">
            <a:xfrm>
              <a:off x="5866" y="381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1" name="Rectangle 3735"/>
            <p:cNvSpPr>
              <a:spLocks noChangeArrowheads="1"/>
            </p:cNvSpPr>
            <p:nvPr userDrawn="1"/>
          </p:nvSpPr>
          <p:spPr bwMode="auto">
            <a:xfrm>
              <a:off x="5866" y="3810"/>
              <a:ext cx="3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52" name="Freeform 3750"/>
            <p:cNvSpPr>
              <a:spLocks/>
            </p:cNvSpPr>
            <p:nvPr userDrawn="1"/>
          </p:nvSpPr>
          <p:spPr bwMode="auto">
            <a:xfrm>
              <a:off x="1045" y="3807"/>
              <a:ext cx="4821" cy="1"/>
            </a:xfrm>
            <a:custGeom>
              <a:avLst/>
              <a:gdLst>
                <a:gd name="T0" fmla="*/ 0 w 4821"/>
                <a:gd name="T1" fmla="*/ 0 h 1"/>
                <a:gd name="T2" fmla="*/ 4821 w 4821"/>
                <a:gd name="T3" fmla="*/ 0 h 1"/>
                <a:gd name="T4" fmla="*/ 0 60000 65536"/>
                <a:gd name="T5" fmla="*/ 0 60000 65536"/>
                <a:gd name="T6" fmla="*/ 0 w 4821"/>
                <a:gd name="T7" fmla="*/ 0 h 1"/>
                <a:gd name="T8" fmla="*/ 4821 w 482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1" h="1">
                  <a:moveTo>
                    <a:pt x="0" y="0"/>
                  </a:moveTo>
                  <a:lnTo>
                    <a:pt x="4821" y="0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53" name="Freeform 3752"/>
            <p:cNvSpPr>
              <a:spLocks/>
            </p:cNvSpPr>
            <p:nvPr userDrawn="1"/>
          </p:nvSpPr>
          <p:spPr bwMode="auto">
            <a:xfrm>
              <a:off x="1045" y="3858"/>
              <a:ext cx="4823" cy="1"/>
            </a:xfrm>
            <a:custGeom>
              <a:avLst/>
              <a:gdLst>
                <a:gd name="T0" fmla="*/ 0 w 4823"/>
                <a:gd name="T1" fmla="*/ 0 h 1"/>
                <a:gd name="T2" fmla="*/ 4823 w 4823"/>
                <a:gd name="T3" fmla="*/ 1 h 1"/>
                <a:gd name="T4" fmla="*/ 0 60000 65536"/>
                <a:gd name="T5" fmla="*/ 0 60000 65536"/>
                <a:gd name="T6" fmla="*/ 0 w 4823"/>
                <a:gd name="T7" fmla="*/ 0 h 1"/>
                <a:gd name="T8" fmla="*/ 4823 w 482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23" h="1">
                  <a:moveTo>
                    <a:pt x="0" y="0"/>
                  </a:moveTo>
                  <a:lnTo>
                    <a:pt x="4823" y="1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sp>
        <p:nvSpPr>
          <p:cNvPr id="154" name="Rectangle 3774"/>
          <p:cNvSpPr>
            <a:spLocks noChangeArrowheads="1"/>
          </p:cNvSpPr>
          <p:nvPr/>
        </p:nvSpPr>
        <p:spPr bwMode="auto">
          <a:xfrm>
            <a:off x="1008807" y="5761831"/>
            <a:ext cx="63478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>
                <a:solidFill>
                  <a:srgbClr val="000000"/>
                </a:solidFill>
                <a:latin typeface="+mn-lt"/>
              </a:rPr>
              <a:t>Kick-off 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Project</a:t>
            </a:r>
            <a:endParaRPr lang="de-DE" sz="800" dirty="0">
              <a:latin typeface="+mn-lt"/>
            </a:endParaRPr>
          </a:p>
        </p:txBody>
      </p:sp>
      <p:sp>
        <p:nvSpPr>
          <p:cNvPr id="155" name="Rectangle 3775"/>
          <p:cNvSpPr>
            <a:spLocks noChangeArrowheads="1"/>
          </p:cNvSpPr>
          <p:nvPr/>
        </p:nvSpPr>
        <p:spPr bwMode="auto">
          <a:xfrm>
            <a:off x="7343825" y="5733256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xy</a:t>
            </a:r>
            <a:endParaRPr lang="de-DE" sz="800" dirty="0">
              <a:latin typeface="+mn-lt"/>
            </a:endParaRPr>
          </a:p>
        </p:txBody>
      </p:sp>
      <p:sp>
        <p:nvSpPr>
          <p:cNvPr id="156" name="Rectangle 3776"/>
          <p:cNvSpPr>
            <a:spLocks noChangeArrowheads="1"/>
          </p:cNvSpPr>
          <p:nvPr/>
        </p:nvSpPr>
        <p:spPr bwMode="auto">
          <a:xfrm>
            <a:off x="5872213" y="5733256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Milestone-3</a:t>
            </a:r>
            <a:endParaRPr lang="de-DE" sz="800" dirty="0">
              <a:latin typeface="+mn-lt"/>
            </a:endParaRPr>
          </a:p>
        </p:txBody>
      </p:sp>
      <p:sp>
        <p:nvSpPr>
          <p:cNvPr id="157" name="Rectangle 3777"/>
          <p:cNvSpPr>
            <a:spLocks noChangeArrowheads="1"/>
          </p:cNvSpPr>
          <p:nvPr/>
        </p:nvSpPr>
        <p:spPr bwMode="auto">
          <a:xfrm>
            <a:off x="4599038" y="5742781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Milestone-2</a:t>
            </a:r>
            <a:endParaRPr lang="de-DE" sz="800" dirty="0">
              <a:latin typeface="+mn-lt"/>
            </a:endParaRPr>
          </a:p>
        </p:txBody>
      </p:sp>
      <p:sp>
        <p:nvSpPr>
          <p:cNvPr id="158" name="Rectangle 3778"/>
          <p:cNvSpPr>
            <a:spLocks noChangeArrowheads="1"/>
          </p:cNvSpPr>
          <p:nvPr/>
        </p:nvSpPr>
        <p:spPr bwMode="auto">
          <a:xfrm>
            <a:off x="2046338" y="5747544"/>
            <a:ext cx="50494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Milestone-1</a:t>
            </a:r>
            <a:endParaRPr lang="de-DE" sz="800" dirty="0">
              <a:latin typeface="+mn-lt"/>
            </a:endParaRPr>
          </a:p>
        </p:txBody>
      </p:sp>
      <p:grpSp>
        <p:nvGrpSpPr>
          <p:cNvPr id="159" name="Group 3782"/>
          <p:cNvGrpSpPr>
            <a:grpSpLocks/>
          </p:cNvGrpSpPr>
          <p:nvPr/>
        </p:nvGrpSpPr>
        <p:grpSpPr bwMode="auto">
          <a:xfrm>
            <a:off x="971600" y="5922169"/>
            <a:ext cx="169863" cy="171450"/>
            <a:chOff x="1828" y="3528"/>
            <a:chExt cx="107" cy="108"/>
          </a:xfrm>
        </p:grpSpPr>
        <p:pic>
          <p:nvPicPr>
            <p:cNvPr id="160" name="Picture 3779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" y="3528"/>
              <a:ext cx="10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1" name="Picture 3780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" y="3528"/>
              <a:ext cx="10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2" name="Freeform 3781"/>
            <p:cNvSpPr>
              <a:spLocks/>
            </p:cNvSpPr>
            <p:nvPr userDrawn="1"/>
          </p:nvSpPr>
          <p:spPr bwMode="auto">
            <a:xfrm>
              <a:off x="1828" y="3528"/>
              <a:ext cx="107" cy="108"/>
            </a:xfrm>
            <a:custGeom>
              <a:avLst/>
              <a:gdLst>
                <a:gd name="T0" fmla="*/ 55 w 107"/>
                <a:gd name="T1" fmla="*/ 0 h 108"/>
                <a:gd name="T2" fmla="*/ 0 w 107"/>
                <a:gd name="T3" fmla="*/ 55 h 108"/>
                <a:gd name="T4" fmla="*/ 52 w 107"/>
                <a:gd name="T5" fmla="*/ 108 h 108"/>
                <a:gd name="T6" fmla="*/ 107 w 107"/>
                <a:gd name="T7" fmla="*/ 52 h 108"/>
                <a:gd name="T8" fmla="*/ 55 w 107"/>
                <a:gd name="T9" fmla="*/ 0 h 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108"/>
                <a:gd name="T17" fmla="*/ 107 w 107"/>
                <a:gd name="T18" fmla="*/ 108 h 1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108">
                  <a:moveTo>
                    <a:pt x="55" y="0"/>
                  </a:moveTo>
                  <a:lnTo>
                    <a:pt x="0" y="55"/>
                  </a:lnTo>
                  <a:lnTo>
                    <a:pt x="52" y="108"/>
                  </a:lnTo>
                  <a:lnTo>
                    <a:pt x="107" y="52"/>
                  </a:lnTo>
                  <a:lnTo>
                    <a:pt x="55" y="0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grpSp>
        <p:nvGrpSpPr>
          <p:cNvPr id="163" name="Group 3826"/>
          <p:cNvGrpSpPr>
            <a:grpSpLocks/>
          </p:cNvGrpSpPr>
          <p:nvPr/>
        </p:nvGrpSpPr>
        <p:grpSpPr bwMode="auto">
          <a:xfrm>
            <a:off x="2252713" y="5923756"/>
            <a:ext cx="160337" cy="160338"/>
            <a:chOff x="2881" y="3541"/>
            <a:chExt cx="101" cy="101"/>
          </a:xfrm>
        </p:grpSpPr>
        <p:grpSp>
          <p:nvGrpSpPr>
            <p:cNvPr id="164" name="Group 3787"/>
            <p:cNvGrpSpPr>
              <a:grpSpLocks/>
            </p:cNvGrpSpPr>
            <p:nvPr userDrawn="1"/>
          </p:nvGrpSpPr>
          <p:grpSpPr bwMode="auto">
            <a:xfrm>
              <a:off x="2881" y="3541"/>
              <a:ext cx="101" cy="101"/>
              <a:chOff x="2641" y="3541"/>
              <a:chExt cx="101" cy="101"/>
            </a:xfrm>
          </p:grpSpPr>
          <p:pic>
            <p:nvPicPr>
              <p:cNvPr id="166" name="Picture 3784"/>
              <p:cNvPicPr>
                <a:picLocks noChangeAspect="1" noChangeArrowheads="1"/>
              </p:cNvPicPr>
              <p:nvPr userDrawn="1"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1" y="3541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7" name="Picture 3785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1" y="3541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8" name="Freeform 3786"/>
              <p:cNvSpPr>
                <a:spLocks/>
              </p:cNvSpPr>
              <p:nvPr userDrawn="1"/>
            </p:nvSpPr>
            <p:spPr bwMode="auto">
              <a:xfrm>
                <a:off x="2641" y="3541"/>
                <a:ext cx="100" cy="100"/>
              </a:xfrm>
              <a:custGeom>
                <a:avLst/>
                <a:gdLst>
                  <a:gd name="T0" fmla="*/ 52 w 100"/>
                  <a:gd name="T1" fmla="*/ 0 h 100"/>
                  <a:gd name="T2" fmla="*/ 0 w 100"/>
                  <a:gd name="T3" fmla="*/ 52 h 100"/>
                  <a:gd name="T4" fmla="*/ 48 w 100"/>
                  <a:gd name="T5" fmla="*/ 100 h 100"/>
                  <a:gd name="T6" fmla="*/ 100 w 100"/>
                  <a:gd name="T7" fmla="*/ 48 h 100"/>
                  <a:gd name="T8" fmla="*/ 52 w 100"/>
                  <a:gd name="T9" fmla="*/ 0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0"/>
                  <a:gd name="T17" fmla="*/ 100 w 100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0">
                    <a:moveTo>
                      <a:pt x="52" y="0"/>
                    </a:moveTo>
                    <a:lnTo>
                      <a:pt x="0" y="52"/>
                    </a:lnTo>
                    <a:lnTo>
                      <a:pt x="48" y="100"/>
                    </a:lnTo>
                    <a:lnTo>
                      <a:pt x="100" y="48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65" name="Rectangle 3788"/>
            <p:cNvSpPr>
              <a:spLocks noChangeArrowheads="1"/>
            </p:cNvSpPr>
            <p:nvPr userDrawn="1"/>
          </p:nvSpPr>
          <p:spPr bwMode="auto">
            <a:xfrm>
              <a:off x="2917" y="3565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grpSp>
        <p:nvGrpSpPr>
          <p:cNvPr id="169" name="Group 3827"/>
          <p:cNvGrpSpPr>
            <a:grpSpLocks/>
          </p:cNvGrpSpPr>
          <p:nvPr/>
        </p:nvGrpSpPr>
        <p:grpSpPr bwMode="auto">
          <a:xfrm>
            <a:off x="4802238" y="5918994"/>
            <a:ext cx="160337" cy="160337"/>
            <a:chOff x="3809" y="3532"/>
            <a:chExt cx="101" cy="101"/>
          </a:xfrm>
        </p:grpSpPr>
        <p:grpSp>
          <p:nvGrpSpPr>
            <p:cNvPr id="170" name="Group 3797"/>
            <p:cNvGrpSpPr>
              <a:grpSpLocks/>
            </p:cNvGrpSpPr>
            <p:nvPr userDrawn="1"/>
          </p:nvGrpSpPr>
          <p:grpSpPr bwMode="auto">
            <a:xfrm>
              <a:off x="3809" y="3532"/>
              <a:ext cx="101" cy="101"/>
              <a:chOff x="3569" y="3532"/>
              <a:chExt cx="101" cy="101"/>
            </a:xfrm>
          </p:grpSpPr>
          <p:pic>
            <p:nvPicPr>
              <p:cNvPr id="172" name="Picture 3794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9" y="3532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3" name="Picture 3795"/>
              <p:cNvPicPr>
                <a:picLocks noChangeAspect="1" noChangeArrowheads="1"/>
              </p:cNvPicPr>
              <p:nvPr userDrawn="1"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9" y="3532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" name="Freeform 3796"/>
              <p:cNvSpPr>
                <a:spLocks/>
              </p:cNvSpPr>
              <p:nvPr userDrawn="1"/>
            </p:nvSpPr>
            <p:spPr bwMode="auto">
              <a:xfrm>
                <a:off x="3569" y="3532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8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8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71" name="Rectangle 3798"/>
            <p:cNvSpPr>
              <a:spLocks noChangeArrowheads="1"/>
            </p:cNvSpPr>
            <p:nvPr userDrawn="1"/>
          </p:nvSpPr>
          <p:spPr bwMode="auto">
            <a:xfrm>
              <a:off x="384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grpSp>
        <p:nvGrpSpPr>
          <p:cNvPr id="175" name="Group 3829"/>
          <p:cNvGrpSpPr>
            <a:grpSpLocks/>
          </p:cNvGrpSpPr>
          <p:nvPr/>
        </p:nvGrpSpPr>
        <p:grpSpPr bwMode="auto">
          <a:xfrm>
            <a:off x="6077000" y="5922169"/>
            <a:ext cx="160338" cy="160337"/>
            <a:chOff x="4347" y="3534"/>
            <a:chExt cx="101" cy="101"/>
          </a:xfrm>
        </p:grpSpPr>
        <p:grpSp>
          <p:nvGrpSpPr>
            <p:cNvPr id="176" name="Group 3802"/>
            <p:cNvGrpSpPr>
              <a:grpSpLocks/>
            </p:cNvGrpSpPr>
            <p:nvPr userDrawn="1"/>
          </p:nvGrpSpPr>
          <p:grpSpPr bwMode="auto">
            <a:xfrm>
              <a:off x="4347" y="3534"/>
              <a:ext cx="101" cy="101"/>
              <a:chOff x="4107" y="3534"/>
              <a:chExt cx="101" cy="101"/>
            </a:xfrm>
          </p:grpSpPr>
          <p:pic>
            <p:nvPicPr>
              <p:cNvPr id="178" name="Picture 3799"/>
              <p:cNvPicPr>
                <a:picLocks noChangeAspect="1" noChangeArrowheads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9" name="Picture 3800"/>
              <p:cNvPicPr>
                <a:picLocks noChangeAspect="1" noChangeArrowheads="1"/>
              </p:cNvPicPr>
              <p:nvPr userDrawn="1"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0" name="Freeform 3801"/>
              <p:cNvSpPr>
                <a:spLocks/>
              </p:cNvSpPr>
              <p:nvPr userDrawn="1"/>
            </p:nvSpPr>
            <p:spPr bwMode="auto">
              <a:xfrm>
                <a:off x="4107" y="3534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9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9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77" name="Rectangle 3803"/>
            <p:cNvSpPr>
              <a:spLocks noChangeArrowheads="1"/>
            </p:cNvSpPr>
            <p:nvPr userDrawn="1"/>
          </p:nvSpPr>
          <p:spPr bwMode="auto">
            <a:xfrm>
              <a:off x="438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 b="1">
                  <a:solidFill>
                    <a:srgbClr val="000000"/>
                  </a:solidFill>
                  <a:latin typeface="Times New Roman" pitchFamily="18" charset="0"/>
                </a:rPr>
                <a:t>3</a:t>
              </a:r>
              <a:endParaRPr lang="de-DE" altLang="de-DE">
                <a:latin typeface="Times New Roman" pitchFamily="18" charset="0"/>
              </a:endParaRPr>
            </a:p>
          </p:txBody>
        </p:sp>
      </p:grpSp>
      <p:sp>
        <p:nvSpPr>
          <p:cNvPr id="181" name="Rectangle 3809"/>
          <p:cNvSpPr>
            <a:spLocks noChangeArrowheads="1"/>
          </p:cNvSpPr>
          <p:nvPr/>
        </p:nvSpPr>
        <p:spPr bwMode="auto">
          <a:xfrm>
            <a:off x="8143877" y="5733256"/>
            <a:ext cx="7486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Porsche News Gothic" pitchFamily="2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End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of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the</a:t>
            </a:r>
            <a:r>
              <a:rPr lang="de-DE" sz="8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800" dirty="0" err="1" smtClean="0">
                <a:solidFill>
                  <a:srgbClr val="000000"/>
                </a:solidFill>
                <a:latin typeface="+mn-lt"/>
              </a:rPr>
              <a:t>project</a:t>
            </a:r>
            <a:endParaRPr lang="de-DE" sz="800" dirty="0">
              <a:latin typeface="+mn-lt"/>
            </a:endParaRPr>
          </a:p>
        </p:txBody>
      </p:sp>
      <p:grpSp>
        <p:nvGrpSpPr>
          <p:cNvPr id="182" name="Group 3813"/>
          <p:cNvGrpSpPr>
            <a:grpSpLocks/>
          </p:cNvGrpSpPr>
          <p:nvPr/>
        </p:nvGrpSpPr>
        <p:grpSpPr bwMode="auto">
          <a:xfrm>
            <a:off x="8634463" y="5936456"/>
            <a:ext cx="160337" cy="158750"/>
            <a:chOff x="5310" y="3537"/>
            <a:chExt cx="101" cy="100"/>
          </a:xfrm>
        </p:grpSpPr>
        <p:pic>
          <p:nvPicPr>
            <p:cNvPr id="183" name="Picture 3810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" y="3537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" name="Picture 3811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0" y="3537"/>
              <a:ext cx="10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5" name="Freeform 3812"/>
            <p:cNvSpPr>
              <a:spLocks/>
            </p:cNvSpPr>
            <p:nvPr userDrawn="1"/>
          </p:nvSpPr>
          <p:spPr bwMode="auto">
            <a:xfrm>
              <a:off x="5310" y="3537"/>
              <a:ext cx="100" cy="100"/>
            </a:xfrm>
            <a:custGeom>
              <a:avLst/>
              <a:gdLst>
                <a:gd name="T0" fmla="*/ 52 w 100"/>
                <a:gd name="T1" fmla="*/ 0 h 100"/>
                <a:gd name="T2" fmla="*/ 0 w 100"/>
                <a:gd name="T3" fmla="*/ 52 h 100"/>
                <a:gd name="T4" fmla="*/ 48 w 100"/>
                <a:gd name="T5" fmla="*/ 100 h 100"/>
                <a:gd name="T6" fmla="*/ 100 w 100"/>
                <a:gd name="T7" fmla="*/ 48 h 100"/>
                <a:gd name="T8" fmla="*/ 52 w 100"/>
                <a:gd name="T9" fmla="*/ 0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0"/>
                <a:gd name="T16" fmla="*/ 0 h 100"/>
                <a:gd name="T17" fmla="*/ 100 w 100"/>
                <a:gd name="T18" fmla="*/ 100 h 1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0" h="100">
                  <a:moveTo>
                    <a:pt x="52" y="0"/>
                  </a:moveTo>
                  <a:lnTo>
                    <a:pt x="0" y="52"/>
                  </a:lnTo>
                  <a:lnTo>
                    <a:pt x="48" y="100"/>
                  </a:lnTo>
                  <a:lnTo>
                    <a:pt x="100" y="48"/>
                  </a:lnTo>
                  <a:lnTo>
                    <a:pt x="52" y="0"/>
                  </a:lnTo>
                  <a:close/>
                </a:path>
              </a:pathLst>
            </a:custGeom>
            <a:noFill/>
            <a:ln w="1111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</p:grpSp>
      <p:grpSp>
        <p:nvGrpSpPr>
          <p:cNvPr id="186" name="Group 3829"/>
          <p:cNvGrpSpPr>
            <a:grpSpLocks/>
          </p:cNvGrpSpPr>
          <p:nvPr/>
        </p:nvGrpSpPr>
        <p:grpSpPr bwMode="auto">
          <a:xfrm>
            <a:off x="7569250" y="5922169"/>
            <a:ext cx="160338" cy="160337"/>
            <a:chOff x="4347" y="3534"/>
            <a:chExt cx="101" cy="101"/>
          </a:xfrm>
        </p:grpSpPr>
        <p:grpSp>
          <p:nvGrpSpPr>
            <p:cNvPr id="187" name="Group 3802"/>
            <p:cNvGrpSpPr>
              <a:grpSpLocks/>
            </p:cNvGrpSpPr>
            <p:nvPr userDrawn="1"/>
          </p:nvGrpSpPr>
          <p:grpSpPr bwMode="auto">
            <a:xfrm>
              <a:off x="4347" y="3534"/>
              <a:ext cx="101" cy="101"/>
              <a:chOff x="4107" y="3534"/>
              <a:chExt cx="101" cy="101"/>
            </a:xfrm>
          </p:grpSpPr>
          <p:pic>
            <p:nvPicPr>
              <p:cNvPr id="189" name="Picture 3799"/>
              <p:cNvPicPr>
                <a:picLocks noChangeAspect="1" noChangeArrowheads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0" name="Picture 3800"/>
              <p:cNvPicPr>
                <a:picLocks noChangeAspect="1" noChangeArrowheads="1"/>
              </p:cNvPicPr>
              <p:nvPr userDrawn="1"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7" y="3534"/>
                <a:ext cx="101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1" name="Freeform 3801"/>
              <p:cNvSpPr>
                <a:spLocks/>
              </p:cNvSpPr>
              <p:nvPr userDrawn="1"/>
            </p:nvSpPr>
            <p:spPr bwMode="auto">
              <a:xfrm>
                <a:off x="4107" y="3534"/>
                <a:ext cx="100" cy="101"/>
              </a:xfrm>
              <a:custGeom>
                <a:avLst/>
                <a:gdLst>
                  <a:gd name="T0" fmla="*/ 52 w 100"/>
                  <a:gd name="T1" fmla="*/ 0 h 101"/>
                  <a:gd name="T2" fmla="*/ 0 w 100"/>
                  <a:gd name="T3" fmla="*/ 53 h 101"/>
                  <a:gd name="T4" fmla="*/ 48 w 100"/>
                  <a:gd name="T5" fmla="*/ 101 h 101"/>
                  <a:gd name="T6" fmla="*/ 100 w 100"/>
                  <a:gd name="T7" fmla="*/ 49 h 101"/>
                  <a:gd name="T8" fmla="*/ 52 w 100"/>
                  <a:gd name="T9" fmla="*/ 0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101"/>
                  <a:gd name="T17" fmla="*/ 100 w 100"/>
                  <a:gd name="T18" fmla="*/ 101 h 1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101">
                    <a:moveTo>
                      <a:pt x="52" y="0"/>
                    </a:moveTo>
                    <a:lnTo>
                      <a:pt x="0" y="53"/>
                    </a:lnTo>
                    <a:lnTo>
                      <a:pt x="48" y="101"/>
                    </a:lnTo>
                    <a:lnTo>
                      <a:pt x="100" y="49"/>
                    </a:lnTo>
                    <a:lnTo>
                      <a:pt x="52" y="0"/>
                    </a:lnTo>
                    <a:close/>
                  </a:path>
                </a:pathLst>
              </a:custGeom>
              <a:noFill/>
              <a:ln w="11113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de-DE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Porsche News Gothic" pitchFamily="2" charset="0"/>
                    <a:ea typeface="+mn-ea"/>
                    <a:cs typeface="+mn-cs"/>
                  </a:defRPr>
                </a:lvl9pPr>
              </a:lstStyle>
              <a:p>
                <a:endParaRPr lang="de-DE"/>
              </a:p>
            </p:txBody>
          </p:sp>
        </p:grpSp>
        <p:sp>
          <p:nvSpPr>
            <p:cNvPr id="188" name="Rectangle 3803"/>
            <p:cNvSpPr>
              <a:spLocks noChangeArrowheads="1"/>
            </p:cNvSpPr>
            <p:nvPr userDrawn="1"/>
          </p:nvSpPr>
          <p:spPr bwMode="auto">
            <a:xfrm>
              <a:off x="4386" y="3553"/>
              <a:ext cx="24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tx1"/>
                  </a:solidFill>
                  <a:latin typeface="Porsche News Gothic" pitchFamily="2" charset="0"/>
                  <a:ea typeface="+mn-ea"/>
                  <a:cs typeface="+mn-cs"/>
                </a:defRPr>
              </a:lvl9pPr>
            </a:lstStyle>
            <a:p>
              <a:r>
                <a:rPr lang="de-DE" altLang="de-DE" sz="6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192" name="Textfeld 191"/>
          <p:cNvSpPr txBox="1"/>
          <p:nvPr/>
        </p:nvSpPr>
        <p:spPr>
          <a:xfrm>
            <a:off x="971600" y="6464369"/>
            <a:ext cx="1438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>
                <a:solidFill>
                  <a:schemeClr val="bg1"/>
                </a:solidFill>
              </a:rPr>
              <a:t>State: DD.MM.YYYY</a:t>
            </a:r>
            <a:endParaRPr lang="de-D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297581"/>
              </p:ext>
            </p:extLst>
          </p:nvPr>
        </p:nvGraphicFramePr>
        <p:xfrm>
          <a:off x="5129535" y="764704"/>
          <a:ext cx="3690937" cy="29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800"/>
                <a:gridCol w="540137"/>
              </a:tblGrid>
              <a:tr h="289600">
                <a:tc gridSpan="2">
                  <a:txBody>
                    <a:bodyPr/>
                    <a:lstStyle/>
                    <a:p>
                      <a:r>
                        <a:rPr lang="de-DE" sz="1300" dirty="0" smtClean="0"/>
                        <a:t>Environmental </a:t>
                      </a:r>
                      <a:r>
                        <a:rPr lang="de-DE" sz="1300" dirty="0" err="1" smtClean="0"/>
                        <a:t>relevance</a:t>
                      </a:r>
                      <a:endParaRPr lang="de-D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68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Reduction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emissions</a:t>
                      </a:r>
                      <a:r>
                        <a:rPr lang="de-DE" sz="1200" dirty="0" smtClean="0"/>
                        <a:t> 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Reduction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noise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Resource-saving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300" b="1" kern="1200" dirty="0" smtClean="0">
                          <a:solidFill>
                            <a:schemeClr val="bg1"/>
                          </a:solidFill>
                        </a:rPr>
                        <a:t>CAE</a:t>
                      </a:r>
                      <a:r>
                        <a:rPr lang="de-DE" sz="1300" b="1" kern="1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kern="1200" baseline="0" dirty="0" err="1" smtClean="0">
                          <a:solidFill>
                            <a:schemeClr val="bg1"/>
                          </a:solidFill>
                        </a:rPr>
                        <a:t>classification</a:t>
                      </a:r>
                      <a:endParaRPr lang="de-DE" sz="13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6" marB="45726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CAE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s</a:t>
                      </a:r>
                      <a:r>
                        <a:rPr lang="de-DE" sz="1200" dirty="0" err="1" smtClean="0"/>
                        <a:t>imulation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Optimization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Numerics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robustness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Multi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p</a:t>
                      </a:r>
                      <a:r>
                        <a:rPr lang="de-DE" sz="1200" dirty="0" err="1" smtClean="0"/>
                        <a:t>hysics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  <a:tr h="28960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Other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26" marB="45726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31663"/>
              </p:ext>
            </p:extLst>
          </p:nvPr>
        </p:nvGraphicFramePr>
        <p:xfrm>
          <a:off x="1055811" y="764704"/>
          <a:ext cx="3732213" cy="541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157"/>
                <a:gridCol w="540056"/>
              </a:tblGrid>
              <a:tr h="269083">
                <a:tc gridSpan="2">
                  <a:txBody>
                    <a:bodyPr/>
                    <a:lstStyle/>
                    <a:p>
                      <a:r>
                        <a:rPr lang="de-DE" sz="1300" dirty="0" smtClean="0"/>
                        <a:t>CAE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degree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of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baseline="0" dirty="0" err="1" smtClean="0"/>
                        <a:t>innovation</a:t>
                      </a:r>
                      <a:endParaRPr lang="de-D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Use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of</a:t>
                      </a:r>
                      <a:r>
                        <a:rPr lang="de-DE" sz="1200" dirty="0" smtClean="0"/>
                        <a:t> HPC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IT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Numerics</a:t>
                      </a:r>
                      <a:r>
                        <a:rPr lang="de-DE" sz="1200" baseline="0" dirty="0" smtClean="0"/>
                        <a:t> / </a:t>
                      </a:r>
                      <a:r>
                        <a:rPr lang="de-DE" sz="1200" baseline="0" dirty="0" err="1" smtClean="0"/>
                        <a:t>Mathematics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Modelling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Process</a:t>
                      </a:r>
                      <a:r>
                        <a:rPr lang="de-DE" sz="1200" baseline="0" dirty="0" smtClean="0"/>
                        <a:t> + Data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Visualization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smtClean="0">
                          <a:solidFill>
                            <a:schemeClr val="bg1"/>
                          </a:solidFill>
                        </a:rPr>
                        <a:t>CAE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direction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300" b="1" baseline="0" dirty="0" err="1" smtClean="0">
                          <a:solidFill>
                            <a:schemeClr val="bg1"/>
                          </a:solidFill>
                        </a:rPr>
                        <a:t>impact</a:t>
                      </a:r>
                      <a:r>
                        <a:rPr lang="de-DE" sz="13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de-DE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Closing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methodological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gaps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Improving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performance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Increase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forecasting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accuracy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New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application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Coupling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application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areas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 gridSpan="2"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de-DE" sz="1300" b="1" dirty="0" err="1" smtClean="0">
                          <a:solidFill>
                            <a:schemeClr val="bg1"/>
                          </a:solidFill>
                        </a:rPr>
                        <a:t>Requirements</a:t>
                      </a:r>
                      <a:endParaRPr lang="de-DE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7" marR="91437" marT="45725" marB="45725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083">
                <a:tc>
                  <a:txBody>
                    <a:bodyPr/>
                    <a:lstStyle/>
                    <a:p>
                      <a:pPr marL="193675" marR="0" indent="-193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smtClean="0"/>
                        <a:t>Legal </a:t>
                      </a:r>
                      <a:r>
                        <a:rPr lang="de-DE" sz="1200" dirty="0" err="1" smtClean="0"/>
                        <a:t>requirements</a:t>
                      </a:r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Customer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requirements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Internal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regulations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200" dirty="0" err="1" smtClean="0"/>
                        <a:t>Cost-saving</a:t>
                      </a:r>
                      <a:r>
                        <a:rPr lang="de-DE" sz="1200" dirty="0" smtClean="0"/>
                        <a:t> </a:t>
                      </a:r>
                      <a:endParaRPr lang="de-DE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  <a:tr h="269083">
                <a:tc>
                  <a:txBody>
                    <a:bodyPr/>
                    <a:lstStyle/>
                    <a:p>
                      <a:pPr marL="174625" indent="-174625" algn="l">
                        <a:buFont typeface="Wingdings" pitchFamily="2" charset="2"/>
                        <a:buChar char="Ø"/>
                      </a:pP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Faster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r>
                        <a:rPr lang="de-DE" sz="1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200" b="0" dirty="0" err="1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de-DE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25" marB="45725"/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5076056" y="3841303"/>
            <a:ext cx="2143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Please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tick </a:t>
            </a:r>
            <a:r>
              <a:rPr lang="de-DE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</a:t>
            </a:r>
            <a:r>
              <a:rPr lang="de-DE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</a:t>
            </a: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de-DE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CS-Präsentation_v1__4-3">
  <a:themeElements>
    <a:clrScheme name="ASCS-Farben">
      <a:dk1>
        <a:srgbClr val="000000"/>
      </a:dk1>
      <a:lt1>
        <a:srgbClr val="FFFFFF"/>
      </a:lt1>
      <a:dk2>
        <a:srgbClr val="758EBC"/>
      </a:dk2>
      <a:lt2>
        <a:srgbClr val="B2B2B2"/>
      </a:lt2>
      <a:accent1>
        <a:srgbClr val="8ABC30"/>
      </a:accent1>
      <a:accent2>
        <a:srgbClr val="C5D1D7"/>
      </a:accent2>
      <a:accent3>
        <a:srgbClr val="ACBDC6"/>
      </a:accent3>
      <a:accent4>
        <a:srgbClr val="88A0AC"/>
      </a:accent4>
      <a:accent5>
        <a:srgbClr val="546D79"/>
      </a:accent5>
      <a:accent6>
        <a:srgbClr val="2A363C"/>
      </a:accent6>
      <a:hlink>
        <a:srgbClr val="0070C0"/>
      </a:hlink>
      <a:folHlink>
        <a:srgbClr val="0070C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ASCS-Präsentation_v1__4-3</Template>
  <TotalTime>0</TotalTime>
  <Words>218</Words>
  <Application>Microsoft Office PowerPoint</Application>
  <PresentationFormat>Bildschirmpräsentation (4:3)</PresentationFormat>
  <Paragraphs>106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ASCS-Präsentation_v1__4-3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A.F.Walser</dc:creator>
  <cp:lastModifiedBy>Alexander-Frederic Walser</cp:lastModifiedBy>
  <cp:revision>982</cp:revision>
  <cp:lastPrinted>2013-01-17T14:31:05Z</cp:lastPrinted>
  <dcterms:created xsi:type="dcterms:W3CDTF">2012-11-13T07:24:08Z</dcterms:created>
  <dcterms:modified xsi:type="dcterms:W3CDTF">2015-03-25T08:55:45Z</dcterms:modified>
</cp:coreProperties>
</file>